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180006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C527"/>
    <a:srgbClr val="4F4F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125" d="100"/>
          <a:sy n="125" d="100"/>
        </p:scale>
        <p:origin x="20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parwald, Gero" userId="794b3060-410e-4eb9-bc62-e129f24fd8f4" providerId="ADAL" clId="{FEB5A86F-0E15-4F3A-98F4-A11210921000}"/>
    <pc:docChg chg="undo custSel modSld">
      <pc:chgData name="Sparwald, Gero" userId="794b3060-410e-4eb9-bc62-e129f24fd8f4" providerId="ADAL" clId="{FEB5A86F-0E15-4F3A-98F4-A11210921000}" dt="2024-06-12T14:46:14.076" v="7" actId="20577"/>
      <pc:docMkLst>
        <pc:docMk/>
      </pc:docMkLst>
      <pc:sldChg chg="modSp mod">
        <pc:chgData name="Sparwald, Gero" userId="794b3060-410e-4eb9-bc62-e129f24fd8f4" providerId="ADAL" clId="{FEB5A86F-0E15-4F3A-98F4-A11210921000}" dt="2024-06-12T14:46:14.076" v="7" actId="20577"/>
        <pc:sldMkLst>
          <pc:docMk/>
          <pc:sldMk cId="2063761823" sldId="256"/>
        </pc:sldMkLst>
        <pc:spChg chg="mod">
          <ac:chgData name="Sparwald, Gero" userId="794b3060-410e-4eb9-bc62-e129f24fd8f4" providerId="ADAL" clId="{FEB5A86F-0E15-4F3A-98F4-A11210921000}" dt="2024-06-12T14:46:14.076" v="7" actId="20577"/>
          <ac:spMkLst>
            <pc:docMk/>
            <pc:sldMk cId="2063761823" sldId="256"/>
            <ac:spMk id="22" creationId="{FED29BD6-669E-CE7E-2EC2-781D51617AA5}"/>
          </ac:spMkLst>
        </pc:spChg>
        <pc:picChg chg="mod">
          <ac:chgData name="Sparwald, Gero" userId="794b3060-410e-4eb9-bc62-e129f24fd8f4" providerId="ADAL" clId="{FEB5A86F-0E15-4F3A-98F4-A11210921000}" dt="2024-06-12T14:29:47.994" v="1" actId="1076"/>
          <ac:picMkLst>
            <pc:docMk/>
            <pc:sldMk cId="2063761823" sldId="256"/>
            <ac:picMk id="3" creationId="{BC3F5D3C-E69E-9820-CF2E-622A1F41C1A9}"/>
          </ac:picMkLst>
        </pc:picChg>
        <pc:picChg chg="mod">
          <ac:chgData name="Sparwald, Gero" userId="794b3060-410e-4eb9-bc62-e129f24fd8f4" providerId="ADAL" clId="{FEB5A86F-0E15-4F3A-98F4-A11210921000}" dt="2024-06-12T14:30:15.873" v="3" actId="1076"/>
          <ac:picMkLst>
            <pc:docMk/>
            <pc:sldMk cId="2063761823" sldId="256"/>
            <ac:picMk id="5" creationId="{F5B2348E-5A80-28D2-70D4-DD520DE21C52}"/>
          </ac:picMkLst>
        </pc:picChg>
      </pc:sldChg>
    </pc:docChg>
  </pc:docChgLst>
</pc:chgInfo>
</file>

<file path=ppt/media/hdphoto1.wdp>
</file>

<file path=ppt/media/hdphoto2.wdp>
</file>

<file path=ppt/media/image1.png>
</file>

<file path=ppt/media/image2.png>
</file>

<file path=ppt/media/image3.jpe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945943"/>
            <a:ext cx="7772400" cy="6266897"/>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143000" y="9454516"/>
            <a:ext cx="6858000" cy="434599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0BAB552B-50D1-4DAD-8724-83CDBDDAA54D}" type="datetimeFigureOut">
              <a:rPr lang="de-DE" smtClean="0"/>
              <a:t>12.06.2024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2780200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BAB552B-50D1-4DAD-8724-83CDBDDAA54D}" type="datetimeFigureOut">
              <a:rPr lang="de-DE" smtClean="0"/>
              <a:t>12.06.2024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919012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958369"/>
            <a:ext cx="1971675" cy="1525473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28651" y="958369"/>
            <a:ext cx="5800725" cy="1525473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BAB552B-50D1-4DAD-8724-83CDBDDAA54D}" type="datetimeFigureOut">
              <a:rPr lang="de-DE" smtClean="0"/>
              <a:t>12.06.2024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658248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BAB552B-50D1-4DAD-8724-83CDBDDAA54D}" type="datetimeFigureOut">
              <a:rPr lang="de-DE" smtClean="0"/>
              <a:t>12.06.2024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3109506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3888" y="4487671"/>
            <a:ext cx="7886700" cy="7487774"/>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23888" y="12046282"/>
            <a:ext cx="7886700" cy="3937644"/>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0BAB552B-50D1-4DAD-8724-83CDBDDAA54D}" type="datetimeFigureOut">
              <a:rPr lang="de-DE" smtClean="0"/>
              <a:t>12.06.2024</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4255123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28650" y="4791843"/>
            <a:ext cx="3886200"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29150" y="4791843"/>
            <a:ext cx="3886200" cy="1142125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0BAB552B-50D1-4DAD-8724-83CDBDDAA54D}" type="datetimeFigureOut">
              <a:rPr lang="de-DE" smtClean="0"/>
              <a:t>12.06.2024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16901070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29841" y="958373"/>
            <a:ext cx="7886700" cy="3479296"/>
          </a:xfrm>
        </p:spPr>
        <p:txBody>
          <a:bodyPr/>
          <a:lstStyle/>
          <a:p>
            <a:r>
              <a:rPr lang="de-DE"/>
              <a:t>Mastertitelformat bearbeiten</a:t>
            </a:r>
            <a:endParaRPr lang="en-US" dirty="0"/>
          </a:p>
        </p:txBody>
      </p:sp>
      <p:sp>
        <p:nvSpPr>
          <p:cNvPr id="3" name="Text Placeholder 2"/>
          <p:cNvSpPr>
            <a:spLocks noGrp="1"/>
          </p:cNvSpPr>
          <p:nvPr>
            <p:ph type="body" idx="1"/>
          </p:nvPr>
        </p:nvSpPr>
        <p:spPr>
          <a:xfrm>
            <a:off x="629842" y="4412664"/>
            <a:ext cx="3868340" cy="216257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29842" y="6575242"/>
            <a:ext cx="3868340"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629151" y="4412664"/>
            <a:ext cx="3887391" cy="216257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629151" y="6575242"/>
            <a:ext cx="3887391" cy="967119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0BAB552B-50D1-4DAD-8724-83CDBDDAA54D}" type="datetimeFigureOut">
              <a:rPr lang="de-DE" smtClean="0"/>
              <a:t>12.06.2024</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1358175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0BAB552B-50D1-4DAD-8724-83CDBDDAA54D}" type="datetimeFigureOut">
              <a:rPr lang="de-DE" smtClean="0"/>
              <a:t>12.06.2024</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4291834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B552B-50D1-4DAD-8724-83CDBDDAA54D}" type="datetimeFigureOut">
              <a:rPr lang="de-DE" smtClean="0"/>
              <a:t>12.06.2024</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104946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1200044"/>
            <a:ext cx="2949178" cy="4200155"/>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3887391" y="2591766"/>
            <a:ext cx="4629150" cy="1279213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29841" y="5400199"/>
            <a:ext cx="2949178" cy="1000453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0BAB552B-50D1-4DAD-8724-83CDBDDAA54D}" type="datetimeFigureOut">
              <a:rPr lang="de-DE" smtClean="0"/>
              <a:t>12.06.2024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4150554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1200044"/>
            <a:ext cx="2949178" cy="4200155"/>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3887391" y="2591766"/>
            <a:ext cx="4629150" cy="1279213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29841" y="5400199"/>
            <a:ext cx="2949178" cy="1000453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0BAB552B-50D1-4DAD-8724-83CDBDDAA54D}" type="datetimeFigureOut">
              <a:rPr lang="de-DE" smtClean="0"/>
              <a:t>12.06.2024</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C68C0B0B-D7F7-4C47-BE80-D981C7348137}" type="slidenum">
              <a:rPr lang="de-DE" smtClean="0"/>
              <a:t>‹#›</a:t>
            </a:fld>
            <a:endParaRPr lang="de-DE"/>
          </a:p>
        </p:txBody>
      </p:sp>
    </p:spTree>
    <p:extLst>
      <p:ext uri="{BB962C8B-B14F-4D97-AF65-F5344CB8AC3E}">
        <p14:creationId xmlns:p14="http://schemas.microsoft.com/office/powerpoint/2010/main" val="1136294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958373"/>
            <a:ext cx="7886700" cy="347929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28650" y="4791843"/>
            <a:ext cx="7886700" cy="11421255"/>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28650" y="16683952"/>
            <a:ext cx="2057400" cy="958369"/>
          </a:xfrm>
          <a:prstGeom prst="rect">
            <a:avLst/>
          </a:prstGeom>
        </p:spPr>
        <p:txBody>
          <a:bodyPr vert="horz" lIns="91440" tIns="45720" rIns="91440" bIns="45720" rtlCol="0" anchor="ctr"/>
          <a:lstStyle>
            <a:lvl1pPr algn="l">
              <a:defRPr sz="1200">
                <a:solidFill>
                  <a:schemeClr val="tx1">
                    <a:tint val="82000"/>
                  </a:schemeClr>
                </a:solidFill>
              </a:defRPr>
            </a:lvl1pPr>
          </a:lstStyle>
          <a:p>
            <a:fld id="{0BAB552B-50D1-4DAD-8724-83CDBDDAA54D}" type="datetimeFigureOut">
              <a:rPr lang="de-DE" smtClean="0"/>
              <a:t>12.06.2024</a:t>
            </a:fld>
            <a:endParaRPr lang="de-DE"/>
          </a:p>
        </p:txBody>
      </p:sp>
      <p:sp>
        <p:nvSpPr>
          <p:cNvPr id="5" name="Footer Placeholder 4"/>
          <p:cNvSpPr>
            <a:spLocks noGrp="1"/>
          </p:cNvSpPr>
          <p:nvPr>
            <p:ph type="ftr" sz="quarter" idx="3"/>
          </p:nvPr>
        </p:nvSpPr>
        <p:spPr>
          <a:xfrm>
            <a:off x="3028950" y="16683952"/>
            <a:ext cx="3086100" cy="958369"/>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de-DE"/>
          </a:p>
        </p:txBody>
      </p:sp>
      <p:sp>
        <p:nvSpPr>
          <p:cNvPr id="6" name="Slide Number Placeholder 5"/>
          <p:cNvSpPr>
            <a:spLocks noGrp="1"/>
          </p:cNvSpPr>
          <p:nvPr>
            <p:ph type="sldNum" sz="quarter" idx="4"/>
          </p:nvPr>
        </p:nvSpPr>
        <p:spPr>
          <a:xfrm>
            <a:off x="6457950" y="16683952"/>
            <a:ext cx="2057400" cy="958369"/>
          </a:xfrm>
          <a:prstGeom prst="rect">
            <a:avLst/>
          </a:prstGeom>
        </p:spPr>
        <p:txBody>
          <a:bodyPr vert="horz" lIns="91440" tIns="45720" rIns="91440" bIns="45720" rtlCol="0" anchor="ctr"/>
          <a:lstStyle>
            <a:lvl1pPr algn="r">
              <a:defRPr sz="1200">
                <a:solidFill>
                  <a:schemeClr val="tx1">
                    <a:tint val="82000"/>
                  </a:schemeClr>
                </a:solidFill>
              </a:defRPr>
            </a:lvl1pPr>
          </a:lstStyle>
          <a:p>
            <a:fld id="{C68C0B0B-D7F7-4C47-BE80-D981C7348137}" type="slidenum">
              <a:rPr lang="de-DE" smtClean="0"/>
              <a:t>‹#›</a:t>
            </a:fld>
            <a:endParaRPr lang="de-DE"/>
          </a:p>
        </p:txBody>
      </p:sp>
    </p:spTree>
    <p:extLst>
      <p:ext uri="{BB962C8B-B14F-4D97-AF65-F5344CB8AC3E}">
        <p14:creationId xmlns:p14="http://schemas.microsoft.com/office/powerpoint/2010/main" val="400110578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8A7C8BF2-6E80-CCF2-D19E-F9578F4D46A0}"/>
              </a:ext>
            </a:extLst>
          </p:cNvPr>
          <p:cNvSpPr/>
          <p:nvPr/>
        </p:nvSpPr>
        <p:spPr>
          <a:xfrm flipV="1">
            <a:off x="0" y="663477"/>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1C6EF8-628D-A2FA-39C6-44FF817D27CB}"/>
              </a:ext>
            </a:extLst>
          </p:cNvPr>
          <p:cNvSpPr/>
          <p:nvPr/>
        </p:nvSpPr>
        <p:spPr>
          <a:xfrm>
            <a:off x="0" y="14027065"/>
            <a:ext cx="9143999" cy="1896162"/>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061BB46E-776D-16BD-5D94-B2921A11804E}"/>
              </a:ext>
            </a:extLst>
          </p:cNvPr>
          <p:cNvSpPr/>
          <p:nvPr/>
        </p:nvSpPr>
        <p:spPr>
          <a:xfrm>
            <a:off x="2" y="7166363"/>
            <a:ext cx="9143999" cy="4819095"/>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Rechteck 3">
            <a:extLst>
              <a:ext uri="{FF2B5EF4-FFF2-40B4-BE49-F238E27FC236}">
                <a16:creationId xmlns:a16="http://schemas.microsoft.com/office/drawing/2014/main" id="{96B8D7D1-3BBE-74FD-D219-F4EFF0159380}"/>
              </a:ext>
            </a:extLst>
          </p:cNvPr>
          <p:cNvSpPr/>
          <p:nvPr/>
        </p:nvSpPr>
        <p:spPr>
          <a:xfrm>
            <a:off x="4" y="3508383"/>
            <a:ext cx="9143999" cy="3353776"/>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Grafik 6" descr="Ein Bild, das Musikinstrument, Musik, Saiteninstrument, Gitarre enthält.&#10;&#10;Automatisch generierte Beschreibung">
            <a:extLst>
              <a:ext uri="{FF2B5EF4-FFF2-40B4-BE49-F238E27FC236}">
                <a16:creationId xmlns:a16="http://schemas.microsoft.com/office/drawing/2014/main" id="{775875B4-895B-F23B-FAD1-D24126917275}"/>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4" y="915132"/>
            <a:ext cx="9144001" cy="2216728"/>
          </a:xfrm>
          <a:prstGeom prst="rect">
            <a:avLst/>
          </a:prstGeom>
        </p:spPr>
      </p:pic>
      <p:sp>
        <p:nvSpPr>
          <p:cNvPr id="19" name="Textfeld 18">
            <a:extLst>
              <a:ext uri="{FF2B5EF4-FFF2-40B4-BE49-F238E27FC236}">
                <a16:creationId xmlns:a16="http://schemas.microsoft.com/office/drawing/2014/main" id="{D06B0FF9-44E9-610E-2125-E568CAB60CD9}"/>
              </a:ext>
            </a:extLst>
          </p:cNvPr>
          <p:cNvSpPr txBox="1"/>
          <p:nvPr/>
        </p:nvSpPr>
        <p:spPr>
          <a:xfrm>
            <a:off x="2172847" y="644679"/>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21" name="Grafik 20" descr="Ein Bild, das Menschliches Gesicht, Person, Porträt, Kinn enthält.&#10;&#10;Automatisch generierte Beschreibung">
            <a:extLst>
              <a:ext uri="{FF2B5EF4-FFF2-40B4-BE49-F238E27FC236}">
                <a16:creationId xmlns:a16="http://schemas.microsoft.com/office/drawing/2014/main" id="{D664A2D4-2604-DAE8-6247-B3B23C19861A}"/>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2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596046" y="3657309"/>
            <a:ext cx="2280186" cy="2989383"/>
          </a:xfrm>
          <a:prstGeom prst="rect">
            <a:avLst/>
          </a:prstGeom>
          <a:ln>
            <a:noFill/>
          </a:ln>
          <a:effectLst>
            <a:outerShdw blurRad="190500" algn="tl" rotWithShape="0">
              <a:srgbClr val="000000">
                <a:alpha val="70000"/>
              </a:srgbClr>
            </a:outerShdw>
          </a:effectLst>
        </p:spPr>
      </p:pic>
      <p:sp>
        <p:nvSpPr>
          <p:cNvPr id="22" name="Textfeld 21">
            <a:extLst>
              <a:ext uri="{FF2B5EF4-FFF2-40B4-BE49-F238E27FC236}">
                <a16:creationId xmlns:a16="http://schemas.microsoft.com/office/drawing/2014/main" id="{FED29BD6-669E-CE7E-2EC2-781D51617AA5}"/>
              </a:ext>
            </a:extLst>
          </p:cNvPr>
          <p:cNvSpPr txBox="1"/>
          <p:nvPr/>
        </p:nvSpPr>
        <p:spPr>
          <a:xfrm>
            <a:off x="3189279" y="3555631"/>
            <a:ext cx="4819650" cy="2492990"/>
          </a:xfrm>
          <a:prstGeom prst="rect">
            <a:avLst/>
          </a:prstGeom>
          <a:noFill/>
        </p:spPr>
        <p:txBody>
          <a:bodyPr wrap="square" rtlCol="0">
            <a:spAutoFit/>
          </a:bodyPr>
          <a:lstStyle/>
          <a:p>
            <a:r>
              <a:rPr lang="de-DE" sz="2400" b="1" dirty="0">
                <a:solidFill>
                  <a:schemeClr val="bg1"/>
                </a:solidFill>
              </a:rPr>
              <a:t>Willkommen bei der Gitarrenschule Wolfsburg.</a:t>
            </a:r>
          </a:p>
          <a:p>
            <a:endParaRPr lang="de-DE" sz="1200" b="1" dirty="0">
              <a:solidFill>
                <a:schemeClr val="bg1"/>
              </a:solidFill>
            </a:endParaRPr>
          </a:p>
          <a:p>
            <a:r>
              <a:rPr lang="de-DE" sz="1200">
                <a:solidFill>
                  <a:schemeClr val="bg1"/>
                </a:solidFill>
              </a:rPr>
              <a:t>Von </a:t>
            </a:r>
            <a:r>
              <a:rPr lang="de-DE" sz="1200" dirty="0">
                <a:solidFill>
                  <a:schemeClr val="bg1"/>
                </a:solidFill>
              </a:rPr>
              <a:t>den ersten einfachen Griffen bis hin zu komplexen Melodien</a:t>
            </a:r>
          </a:p>
          <a:p>
            <a:r>
              <a:rPr lang="de-DE" sz="1200" dirty="0">
                <a:solidFill>
                  <a:schemeClr val="bg1"/>
                </a:solidFill>
              </a:rPr>
              <a:t>begleite ich dich auf deiner musikalischen Reise mit Professionalität, Kompetenz und Zuverlässigkeit. Bei mir ist jeder ab 6 Jahren herzlich willkommen, um die Faszination der Gitarre, des Basses und der Ukulele zu entdecken. Ich biete eine kostenlose Probestunde an, um gemeinsam herauszufinden, wie wir deine musikalischen Ziele am besten erreichen können. Lass uns gemeinsam deine Leidenschaft für die Musik entfachen und deinen individuellen Sound formen!</a:t>
            </a:r>
          </a:p>
        </p:txBody>
      </p:sp>
      <p:sp>
        <p:nvSpPr>
          <p:cNvPr id="23" name="Rechteck 22">
            <a:extLst>
              <a:ext uri="{FF2B5EF4-FFF2-40B4-BE49-F238E27FC236}">
                <a16:creationId xmlns:a16="http://schemas.microsoft.com/office/drawing/2014/main" id="{4C304291-257A-943A-512E-BE4938470735}"/>
              </a:ext>
            </a:extLst>
          </p:cNvPr>
          <p:cNvSpPr/>
          <p:nvPr/>
        </p:nvSpPr>
        <p:spPr>
          <a:xfrm>
            <a:off x="3255094" y="6191510"/>
            <a:ext cx="4591050" cy="361950"/>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24" name="Textfeld 23">
            <a:extLst>
              <a:ext uri="{FF2B5EF4-FFF2-40B4-BE49-F238E27FC236}">
                <a16:creationId xmlns:a16="http://schemas.microsoft.com/office/drawing/2014/main" id="{1BD5F0F1-28A7-80F4-1700-77E0F9302C0F}"/>
              </a:ext>
            </a:extLst>
          </p:cNvPr>
          <p:cNvSpPr txBox="1"/>
          <p:nvPr/>
        </p:nvSpPr>
        <p:spPr>
          <a:xfrm>
            <a:off x="407979" y="7340086"/>
            <a:ext cx="2781300" cy="369332"/>
          </a:xfrm>
          <a:prstGeom prst="rect">
            <a:avLst/>
          </a:prstGeom>
          <a:noFill/>
        </p:spPr>
        <p:txBody>
          <a:bodyPr wrap="square" rtlCol="0">
            <a:spAutoFit/>
          </a:bodyPr>
          <a:lstStyle/>
          <a:p>
            <a:r>
              <a:rPr lang="de-DE" b="1" dirty="0">
                <a:solidFill>
                  <a:schemeClr val="bg1"/>
                </a:solidFill>
              </a:rPr>
              <a:t>Unterrichtsfächer:</a:t>
            </a:r>
          </a:p>
        </p:txBody>
      </p:sp>
      <p:pic>
        <p:nvPicPr>
          <p:cNvPr id="26" name="Grafik 25" descr="Ein Bild, das Musikinstrument, Musik, Saiteninstrument, Gitarre enthält.&#10;&#10;Automatisch generierte Beschreibung">
            <a:extLst>
              <a:ext uri="{FF2B5EF4-FFF2-40B4-BE49-F238E27FC236}">
                <a16:creationId xmlns:a16="http://schemas.microsoft.com/office/drawing/2014/main" id="{4F863E24-2C4D-6649-6E55-D51C216B86E6}"/>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441764" y="7972024"/>
            <a:ext cx="2747981" cy="1664150"/>
          </a:xfrm>
          <a:prstGeom prst="rect">
            <a:avLst/>
          </a:prstGeom>
          <a:ln>
            <a:noFill/>
          </a:ln>
          <a:effectLst>
            <a:outerShdw blurRad="190500" algn="tl" rotWithShape="0">
              <a:srgbClr val="000000">
                <a:alpha val="70000"/>
              </a:srgbClr>
            </a:outerShdw>
          </a:effectLst>
        </p:spPr>
      </p:pic>
      <p:pic>
        <p:nvPicPr>
          <p:cNvPr id="27" name="Grafik 26" descr="Ein Bild, das Musikinstrument, Musik, Saiteninstrument, Gitarre enthält.&#10;&#10;Automatisch generierte Beschreibung">
            <a:extLst>
              <a:ext uri="{FF2B5EF4-FFF2-40B4-BE49-F238E27FC236}">
                <a16:creationId xmlns:a16="http://schemas.microsoft.com/office/drawing/2014/main" id="{76987987-A5D7-571E-4A45-875DE8C2FD86}"/>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6073454" y="9698989"/>
            <a:ext cx="2747981" cy="1664150"/>
          </a:xfrm>
          <a:prstGeom prst="rect">
            <a:avLst/>
          </a:prstGeom>
          <a:ln>
            <a:noFill/>
          </a:ln>
          <a:effectLst>
            <a:outerShdw blurRad="190500" algn="tl" rotWithShape="0">
              <a:srgbClr val="000000">
                <a:alpha val="70000"/>
              </a:srgbClr>
            </a:outerShdw>
          </a:effectLst>
        </p:spPr>
      </p:pic>
      <p:pic>
        <p:nvPicPr>
          <p:cNvPr id="28" name="Grafik 27" descr="Ein Bild, das Musikinstrument, Musik, Saiteninstrument, Gitarre enthält.&#10;&#10;Automatisch generierte Beschreibung">
            <a:extLst>
              <a:ext uri="{FF2B5EF4-FFF2-40B4-BE49-F238E27FC236}">
                <a16:creationId xmlns:a16="http://schemas.microsoft.com/office/drawing/2014/main" id="{9E0F4FFB-296C-20DC-B5D8-3636CBCE1A44}"/>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3255093" y="9705540"/>
            <a:ext cx="2747981" cy="1664150"/>
          </a:xfrm>
          <a:prstGeom prst="rect">
            <a:avLst/>
          </a:prstGeom>
          <a:ln>
            <a:noFill/>
          </a:ln>
          <a:effectLst>
            <a:outerShdw blurRad="190500" algn="tl" rotWithShape="0">
              <a:srgbClr val="000000">
                <a:alpha val="70000"/>
              </a:srgbClr>
            </a:outerShdw>
          </a:effectLst>
        </p:spPr>
      </p:pic>
      <p:pic>
        <p:nvPicPr>
          <p:cNvPr id="29" name="Grafik 28" descr="Ein Bild, das Musikinstrument, Musik, Saiteninstrument, Gitarre enthält.&#10;&#10;Automatisch generierte Beschreibung">
            <a:extLst>
              <a:ext uri="{FF2B5EF4-FFF2-40B4-BE49-F238E27FC236}">
                <a16:creationId xmlns:a16="http://schemas.microsoft.com/office/drawing/2014/main" id="{81E8C93F-B826-A3A7-FC71-9C9FC13FE6DD}"/>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3255094" y="7968314"/>
            <a:ext cx="2747981" cy="1664150"/>
          </a:xfrm>
          <a:prstGeom prst="rect">
            <a:avLst/>
          </a:prstGeom>
          <a:ln>
            <a:noFill/>
          </a:ln>
          <a:effectLst>
            <a:outerShdw blurRad="190500" algn="tl" rotWithShape="0">
              <a:srgbClr val="000000">
                <a:alpha val="70000"/>
              </a:srgbClr>
            </a:outerShdw>
          </a:effectLst>
        </p:spPr>
      </p:pic>
      <p:pic>
        <p:nvPicPr>
          <p:cNvPr id="30" name="Grafik 29" descr="Ein Bild, das Musikinstrument, Musik, Saiteninstrument, Gitarre enthält.&#10;&#10;Automatisch generierte Beschreibung">
            <a:extLst>
              <a:ext uri="{FF2B5EF4-FFF2-40B4-BE49-F238E27FC236}">
                <a16:creationId xmlns:a16="http://schemas.microsoft.com/office/drawing/2014/main" id="{A3E24F85-C2D3-9F3F-D9A6-7C636FF3B949}"/>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441764" y="9705540"/>
            <a:ext cx="2747981" cy="1664150"/>
          </a:xfrm>
          <a:prstGeom prst="rect">
            <a:avLst/>
          </a:prstGeom>
          <a:ln>
            <a:noFill/>
          </a:ln>
          <a:effectLst>
            <a:outerShdw blurRad="190500" algn="tl" rotWithShape="0">
              <a:srgbClr val="000000">
                <a:alpha val="70000"/>
              </a:srgbClr>
            </a:outerShdw>
          </a:effectLst>
        </p:spPr>
      </p:pic>
      <p:pic>
        <p:nvPicPr>
          <p:cNvPr id="31" name="Grafik 30" descr="Ein Bild, das Musikinstrument, Musik, Saiteninstrument, Gitarre enthält.&#10;&#10;Automatisch generierte Beschreibung">
            <a:extLst>
              <a:ext uri="{FF2B5EF4-FFF2-40B4-BE49-F238E27FC236}">
                <a16:creationId xmlns:a16="http://schemas.microsoft.com/office/drawing/2014/main" id="{DB16823D-8A5F-B031-B2A8-5D406E38D46D}"/>
              </a:ext>
            </a:extLst>
          </p:cNvPr>
          <p:cNvPicPr>
            <a:picLocks noChangeAspect="1"/>
          </p:cNvPicPr>
          <p:nvPr/>
        </p:nvPicPr>
        <p:blipFill rotWithShape="1">
          <a:blip r:embed="rId6">
            <a:extLst>
              <a:ext uri="{28A0092B-C50C-407E-A947-70E740481C1C}">
                <a14:useLocalDpi xmlns:a14="http://schemas.microsoft.com/office/drawing/2010/main" val="0"/>
              </a:ext>
            </a:extLst>
          </a:blip>
          <a:srcRect b="39441"/>
          <a:stretch/>
        </p:blipFill>
        <p:spPr>
          <a:xfrm>
            <a:off x="6073455" y="7951936"/>
            <a:ext cx="2747981" cy="1664150"/>
          </a:xfrm>
          <a:prstGeom prst="rect">
            <a:avLst/>
          </a:prstGeom>
          <a:ln>
            <a:noFill/>
          </a:ln>
          <a:effectLst>
            <a:outerShdw blurRad="190500" algn="tl" rotWithShape="0">
              <a:srgbClr val="000000">
                <a:alpha val="70000"/>
              </a:srgbClr>
            </a:outerShdw>
          </a:effectLst>
        </p:spPr>
      </p:pic>
      <p:sp>
        <p:nvSpPr>
          <p:cNvPr id="40" name="Textfeld 39">
            <a:extLst>
              <a:ext uri="{FF2B5EF4-FFF2-40B4-BE49-F238E27FC236}">
                <a16:creationId xmlns:a16="http://schemas.microsoft.com/office/drawing/2014/main" id="{B6EAAAB3-4574-83E5-3A5E-3F86F4837966}"/>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
        <p:nvSpPr>
          <p:cNvPr id="32" name="Rechteck 31">
            <a:extLst>
              <a:ext uri="{FF2B5EF4-FFF2-40B4-BE49-F238E27FC236}">
                <a16:creationId xmlns:a16="http://schemas.microsoft.com/office/drawing/2014/main" id="{B5671183-5DC2-1BE9-BE68-DEEB6CEC4AD8}"/>
              </a:ext>
            </a:extLst>
          </p:cNvPr>
          <p:cNvSpPr/>
          <p:nvPr/>
        </p:nvSpPr>
        <p:spPr>
          <a:xfrm>
            <a:off x="441763" y="7975816"/>
            <a:ext cx="1969772" cy="221536"/>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solidFill>
              </a:rPr>
              <a:t>E-Gitarre</a:t>
            </a:r>
          </a:p>
        </p:txBody>
      </p:sp>
      <p:sp>
        <p:nvSpPr>
          <p:cNvPr id="34" name="Rechteck 33">
            <a:extLst>
              <a:ext uri="{FF2B5EF4-FFF2-40B4-BE49-F238E27FC236}">
                <a16:creationId xmlns:a16="http://schemas.microsoft.com/office/drawing/2014/main" id="{72C0F30B-211D-434B-2F73-8611E121476F}"/>
              </a:ext>
            </a:extLst>
          </p:cNvPr>
          <p:cNvSpPr/>
          <p:nvPr/>
        </p:nvSpPr>
        <p:spPr>
          <a:xfrm>
            <a:off x="6077762" y="9698990"/>
            <a:ext cx="1852189" cy="217312"/>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solidFill>
              </a:rPr>
              <a:t>Homerecording</a:t>
            </a:r>
          </a:p>
        </p:txBody>
      </p:sp>
      <p:sp>
        <p:nvSpPr>
          <p:cNvPr id="35" name="Rechteck 34">
            <a:extLst>
              <a:ext uri="{FF2B5EF4-FFF2-40B4-BE49-F238E27FC236}">
                <a16:creationId xmlns:a16="http://schemas.microsoft.com/office/drawing/2014/main" id="{7D178C3B-5402-6661-8CAC-AEF37B5B01F2}"/>
              </a:ext>
            </a:extLst>
          </p:cNvPr>
          <p:cNvSpPr/>
          <p:nvPr/>
        </p:nvSpPr>
        <p:spPr>
          <a:xfrm>
            <a:off x="3255093" y="9693207"/>
            <a:ext cx="2030814" cy="223095"/>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solidFill>
              </a:rPr>
              <a:t>Ukulele</a:t>
            </a:r>
          </a:p>
        </p:txBody>
      </p:sp>
      <p:sp>
        <p:nvSpPr>
          <p:cNvPr id="36" name="Rechteck 35">
            <a:extLst>
              <a:ext uri="{FF2B5EF4-FFF2-40B4-BE49-F238E27FC236}">
                <a16:creationId xmlns:a16="http://schemas.microsoft.com/office/drawing/2014/main" id="{0CE220DA-0442-E9BF-D1BC-3C597CEAE7E6}"/>
              </a:ext>
            </a:extLst>
          </p:cNvPr>
          <p:cNvSpPr/>
          <p:nvPr/>
        </p:nvSpPr>
        <p:spPr>
          <a:xfrm>
            <a:off x="6077762" y="7951822"/>
            <a:ext cx="1852189" cy="221536"/>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solidFill>
              </a:rPr>
              <a:t>Westerngitarre</a:t>
            </a:r>
          </a:p>
        </p:txBody>
      </p:sp>
      <p:sp>
        <p:nvSpPr>
          <p:cNvPr id="37" name="Rechteck 36">
            <a:extLst>
              <a:ext uri="{FF2B5EF4-FFF2-40B4-BE49-F238E27FC236}">
                <a16:creationId xmlns:a16="http://schemas.microsoft.com/office/drawing/2014/main" id="{426EF566-0ED4-34A5-A78A-E6662AFB0587}"/>
              </a:ext>
            </a:extLst>
          </p:cNvPr>
          <p:cNvSpPr/>
          <p:nvPr/>
        </p:nvSpPr>
        <p:spPr>
          <a:xfrm>
            <a:off x="3255093" y="7963662"/>
            <a:ext cx="1969772" cy="209696"/>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solidFill>
              </a:rPr>
              <a:t>Klassische Gitarre</a:t>
            </a:r>
          </a:p>
        </p:txBody>
      </p:sp>
      <p:sp>
        <p:nvSpPr>
          <p:cNvPr id="39" name="Rechteck 38">
            <a:extLst>
              <a:ext uri="{FF2B5EF4-FFF2-40B4-BE49-F238E27FC236}">
                <a16:creationId xmlns:a16="http://schemas.microsoft.com/office/drawing/2014/main" id="{D33AACC9-F2E4-C9DC-0CE4-E6C1BBD88E66}"/>
              </a:ext>
            </a:extLst>
          </p:cNvPr>
          <p:cNvSpPr/>
          <p:nvPr/>
        </p:nvSpPr>
        <p:spPr>
          <a:xfrm>
            <a:off x="441765" y="9701978"/>
            <a:ext cx="1969772" cy="214324"/>
          </a:xfrm>
          <a:prstGeom prst="rect">
            <a:avLst/>
          </a:prstGeom>
          <a:solidFill>
            <a:srgbClr val="AAC527"/>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lumMod val="95000"/>
                  </a:schemeClr>
                </a:solidFill>
              </a:rPr>
              <a:t>E-Bass</a:t>
            </a:r>
          </a:p>
        </p:txBody>
      </p:sp>
      <p:pic>
        <p:nvPicPr>
          <p:cNvPr id="3" name="Grafik 2" descr="Ein Bild, das Text, Schrift, Screenshot, Grafiken enthält.&#10;&#10;Automatisch generierte Beschreibung">
            <a:extLst>
              <a:ext uri="{FF2B5EF4-FFF2-40B4-BE49-F238E27FC236}">
                <a16:creationId xmlns:a16="http://schemas.microsoft.com/office/drawing/2014/main" id="{BC3F5D3C-E69E-9820-CF2E-622A1F41C1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965" y="118552"/>
            <a:ext cx="3488415" cy="450118"/>
          </a:xfrm>
          <a:prstGeom prst="rect">
            <a:avLst/>
          </a:prstGeom>
        </p:spPr>
      </p:pic>
      <p:pic>
        <p:nvPicPr>
          <p:cNvPr id="5" name="Grafik 4" descr="Ein Bild, das Text, Grafiken, Grafikdesign, Screenshot enthält.&#10;&#10;Automatisch generierte Beschreibung">
            <a:extLst>
              <a:ext uri="{FF2B5EF4-FFF2-40B4-BE49-F238E27FC236}">
                <a16:creationId xmlns:a16="http://schemas.microsoft.com/office/drawing/2014/main" id="{F5B2348E-5A80-28D2-70D4-DD520DE21C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84016" y="875319"/>
            <a:ext cx="5067693" cy="2337473"/>
          </a:xfrm>
          <a:prstGeom prst="rect">
            <a:avLst/>
          </a:prstGeom>
          <a:effectLst>
            <a:glow rad="127000">
              <a:schemeClr val="tx1">
                <a:alpha val="10000"/>
              </a:schemeClr>
            </a:glow>
          </a:effectLst>
        </p:spPr>
      </p:pic>
      <p:sp>
        <p:nvSpPr>
          <p:cNvPr id="13" name="Textfeld 12">
            <a:extLst>
              <a:ext uri="{FF2B5EF4-FFF2-40B4-BE49-F238E27FC236}">
                <a16:creationId xmlns:a16="http://schemas.microsoft.com/office/drawing/2014/main" id="{E94FA4BF-8971-2EC1-1823-D76A475636CF}"/>
              </a:ext>
            </a:extLst>
          </p:cNvPr>
          <p:cNvSpPr txBox="1"/>
          <p:nvPr/>
        </p:nvSpPr>
        <p:spPr>
          <a:xfrm>
            <a:off x="6800334" y="173883"/>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5" name="Textfeld 14">
            <a:extLst>
              <a:ext uri="{FF2B5EF4-FFF2-40B4-BE49-F238E27FC236}">
                <a16:creationId xmlns:a16="http://schemas.microsoft.com/office/drawing/2014/main" id="{D43A3AA0-D641-790B-1027-330DD6406CF4}"/>
              </a:ext>
            </a:extLst>
          </p:cNvPr>
          <p:cNvSpPr txBox="1"/>
          <p:nvPr/>
        </p:nvSpPr>
        <p:spPr>
          <a:xfrm>
            <a:off x="547650" y="14125025"/>
            <a:ext cx="3272792" cy="923330"/>
          </a:xfrm>
          <a:prstGeom prst="rect">
            <a:avLst/>
          </a:prstGeom>
          <a:noFill/>
        </p:spPr>
        <p:txBody>
          <a:bodyPr wrap="square" rtlCol="0">
            <a:spAutoFit/>
          </a:bodyPr>
          <a:lstStyle/>
          <a:p>
            <a:r>
              <a:rPr lang="de-DE" b="1" dirty="0">
                <a:solidFill>
                  <a:schemeClr val="bg1"/>
                </a:solidFill>
              </a:rPr>
              <a:t>Du hast Fragen?</a:t>
            </a:r>
          </a:p>
          <a:p>
            <a:endParaRPr lang="de-DE" sz="1200" b="1" dirty="0">
              <a:solidFill>
                <a:schemeClr val="bg1"/>
              </a:solidFill>
            </a:endParaRPr>
          </a:p>
          <a:p>
            <a:r>
              <a:rPr lang="de-DE" sz="1200" dirty="0">
                <a:solidFill>
                  <a:schemeClr val="bg1"/>
                </a:solidFill>
              </a:rPr>
              <a:t>Kein Problem! Schreib mir einfach eine E-Mail oder ruf mich an. Ich helfe dir gerne weiter.</a:t>
            </a:r>
          </a:p>
        </p:txBody>
      </p:sp>
      <p:sp>
        <p:nvSpPr>
          <p:cNvPr id="17" name="Rechteck 16">
            <a:extLst>
              <a:ext uri="{FF2B5EF4-FFF2-40B4-BE49-F238E27FC236}">
                <a16:creationId xmlns:a16="http://schemas.microsoft.com/office/drawing/2014/main" id="{8C028AAC-EC0E-07FE-837C-FFECFEB2CA71}"/>
              </a:ext>
            </a:extLst>
          </p:cNvPr>
          <p:cNvSpPr/>
          <p:nvPr/>
        </p:nvSpPr>
        <p:spPr>
          <a:xfrm>
            <a:off x="603691" y="15472810"/>
            <a:ext cx="3272792" cy="217072"/>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b="1" dirty="0">
                <a:solidFill>
                  <a:schemeClr val="bg1">
                    <a:lumMod val="95000"/>
                  </a:schemeClr>
                </a:solidFill>
              </a:rPr>
              <a:t>   0171/ 4892354</a:t>
            </a:r>
          </a:p>
        </p:txBody>
      </p:sp>
      <p:sp>
        <p:nvSpPr>
          <p:cNvPr id="18" name="Rechteck 17">
            <a:extLst>
              <a:ext uri="{FF2B5EF4-FFF2-40B4-BE49-F238E27FC236}">
                <a16:creationId xmlns:a16="http://schemas.microsoft.com/office/drawing/2014/main" id="{331D56EC-0134-B58D-80AF-2B919E751EE4}"/>
              </a:ext>
            </a:extLst>
          </p:cNvPr>
          <p:cNvSpPr/>
          <p:nvPr/>
        </p:nvSpPr>
        <p:spPr>
          <a:xfrm>
            <a:off x="603691" y="15133829"/>
            <a:ext cx="3272792" cy="225465"/>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600" dirty="0">
                <a:solidFill>
                  <a:schemeClr val="bg1"/>
                </a:solidFill>
              </a:rPr>
              <a:t>Gitarrenschule-Wolfsburg@gmx.de</a:t>
            </a:r>
          </a:p>
        </p:txBody>
      </p:sp>
      <p:sp>
        <p:nvSpPr>
          <p:cNvPr id="2" name="Rechteck 1">
            <a:extLst>
              <a:ext uri="{FF2B5EF4-FFF2-40B4-BE49-F238E27FC236}">
                <a16:creationId xmlns:a16="http://schemas.microsoft.com/office/drawing/2014/main" id="{DAA33BD8-31D2-21B7-4EED-8C0397115FBC}"/>
              </a:ext>
            </a:extLst>
          </p:cNvPr>
          <p:cNvSpPr/>
          <p:nvPr/>
        </p:nvSpPr>
        <p:spPr>
          <a:xfrm>
            <a:off x="2828" y="12286977"/>
            <a:ext cx="9143999" cy="1438569"/>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extfeld 11">
            <a:extLst>
              <a:ext uri="{FF2B5EF4-FFF2-40B4-BE49-F238E27FC236}">
                <a16:creationId xmlns:a16="http://schemas.microsoft.com/office/drawing/2014/main" id="{80EFDA37-F1D1-728D-B707-0E413FDB15CE}"/>
              </a:ext>
            </a:extLst>
          </p:cNvPr>
          <p:cNvSpPr txBox="1"/>
          <p:nvPr/>
        </p:nvSpPr>
        <p:spPr>
          <a:xfrm>
            <a:off x="547651" y="12336460"/>
            <a:ext cx="8299927" cy="1292662"/>
          </a:xfrm>
          <a:prstGeom prst="rect">
            <a:avLst/>
          </a:prstGeom>
          <a:noFill/>
        </p:spPr>
        <p:txBody>
          <a:bodyPr wrap="square" rtlCol="0">
            <a:spAutoFit/>
          </a:bodyPr>
          <a:lstStyle/>
          <a:p>
            <a:r>
              <a:rPr lang="de-DE" b="1" dirty="0">
                <a:solidFill>
                  <a:schemeClr val="bg1"/>
                </a:solidFill>
              </a:rPr>
              <a:t>Online-Unterricht:</a:t>
            </a:r>
          </a:p>
          <a:p>
            <a:endParaRPr lang="de-DE" sz="1200" b="1" dirty="0">
              <a:solidFill>
                <a:schemeClr val="bg1"/>
              </a:solidFill>
            </a:endParaRPr>
          </a:p>
          <a:p>
            <a:r>
              <a:rPr lang="de-DE" sz="1200" dirty="0">
                <a:solidFill>
                  <a:schemeClr val="bg1"/>
                </a:solidFill>
              </a:rPr>
              <a:t>Ich biete flexiblen Unterricht an, der deinen Bedürfnissen entspricht. Ich verstehe, dass es manchmal schwierig sein kann, persönlich zum Unterricht zu kommen. Deshalb biete ich auch Online-Unterricht an, sei es als regelmäßige Option oder für die Tage, an denen du aus verschiedenen Gründen nicht persönlich erscheinen kannst. Mit meinem Online-Unterricht kannst du weiterhin Fortschritte machen und deine musikalischen Ziele erreichen, ganz bequem von zu Hause aus. </a:t>
            </a:r>
            <a:endParaRPr lang="de-DE" sz="1200" b="1" dirty="0">
              <a:solidFill>
                <a:schemeClr val="bg1"/>
              </a:solidFill>
            </a:endParaRPr>
          </a:p>
        </p:txBody>
      </p:sp>
      <p:sp>
        <p:nvSpPr>
          <p:cNvPr id="10" name="Rechteck 9">
            <a:extLst>
              <a:ext uri="{FF2B5EF4-FFF2-40B4-BE49-F238E27FC236}">
                <a16:creationId xmlns:a16="http://schemas.microsoft.com/office/drawing/2014/main" id="{D4BEBCD0-71E3-AF44-0835-828F58634063}"/>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Tree>
    <p:extLst>
      <p:ext uri="{BB962C8B-B14F-4D97-AF65-F5344CB8AC3E}">
        <p14:creationId xmlns:p14="http://schemas.microsoft.com/office/powerpoint/2010/main" val="2063761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2" y="3514540"/>
            <a:ext cx="9125380" cy="8083902"/>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2" name="Textfeld 1">
            <a:extLst>
              <a:ext uri="{FF2B5EF4-FFF2-40B4-BE49-F238E27FC236}">
                <a16:creationId xmlns:a16="http://schemas.microsoft.com/office/drawing/2014/main" id="{C2D63D0A-7AAE-CAC6-58A6-CEA08AEDBCBB}"/>
              </a:ext>
            </a:extLst>
          </p:cNvPr>
          <p:cNvSpPr txBox="1"/>
          <p:nvPr/>
        </p:nvSpPr>
        <p:spPr>
          <a:xfrm>
            <a:off x="18617" y="3623317"/>
            <a:ext cx="9106761" cy="461665"/>
          </a:xfrm>
          <a:prstGeom prst="rect">
            <a:avLst/>
          </a:prstGeom>
          <a:noFill/>
        </p:spPr>
        <p:txBody>
          <a:bodyPr wrap="square" rtlCol="0">
            <a:spAutoFit/>
          </a:bodyPr>
          <a:lstStyle/>
          <a:p>
            <a:pPr algn="ctr"/>
            <a:r>
              <a:rPr lang="de-DE" sz="2400" b="1" dirty="0">
                <a:solidFill>
                  <a:schemeClr val="bg1"/>
                </a:solidFill>
              </a:rPr>
              <a:t>Buche hier deine kostenlose Probestunde</a:t>
            </a:r>
          </a:p>
        </p:txBody>
      </p:sp>
      <p:sp>
        <p:nvSpPr>
          <p:cNvPr id="13" name="Rechteck 12">
            <a:extLst>
              <a:ext uri="{FF2B5EF4-FFF2-40B4-BE49-F238E27FC236}">
                <a16:creationId xmlns:a16="http://schemas.microsoft.com/office/drawing/2014/main" id="{09015A7E-F418-9CB7-ABAC-EC92F466366D}"/>
              </a:ext>
            </a:extLst>
          </p:cNvPr>
          <p:cNvSpPr/>
          <p:nvPr/>
        </p:nvSpPr>
        <p:spPr>
          <a:xfrm>
            <a:off x="2332601" y="5324113"/>
            <a:ext cx="5763345" cy="32654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Rechteck 13">
            <a:extLst>
              <a:ext uri="{FF2B5EF4-FFF2-40B4-BE49-F238E27FC236}">
                <a16:creationId xmlns:a16="http://schemas.microsoft.com/office/drawing/2014/main" id="{5205859F-5A38-CAC7-C0FF-CE26813C87A7}"/>
              </a:ext>
            </a:extLst>
          </p:cNvPr>
          <p:cNvSpPr/>
          <p:nvPr/>
        </p:nvSpPr>
        <p:spPr>
          <a:xfrm>
            <a:off x="2323744" y="5877630"/>
            <a:ext cx="5763345" cy="32654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14">
            <a:extLst>
              <a:ext uri="{FF2B5EF4-FFF2-40B4-BE49-F238E27FC236}">
                <a16:creationId xmlns:a16="http://schemas.microsoft.com/office/drawing/2014/main" id="{1C081E7E-EC78-FB0D-68ED-7CDEF0A54A67}"/>
              </a:ext>
            </a:extLst>
          </p:cNvPr>
          <p:cNvSpPr/>
          <p:nvPr/>
        </p:nvSpPr>
        <p:spPr>
          <a:xfrm>
            <a:off x="2337301" y="6428434"/>
            <a:ext cx="5763345" cy="32654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Rechteck 15">
            <a:extLst>
              <a:ext uri="{FF2B5EF4-FFF2-40B4-BE49-F238E27FC236}">
                <a16:creationId xmlns:a16="http://schemas.microsoft.com/office/drawing/2014/main" id="{1B7879EC-8A37-7127-A132-37BF912B2B29}"/>
              </a:ext>
            </a:extLst>
          </p:cNvPr>
          <p:cNvSpPr/>
          <p:nvPr/>
        </p:nvSpPr>
        <p:spPr>
          <a:xfrm>
            <a:off x="2337301" y="6981951"/>
            <a:ext cx="5763345" cy="32654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Rechteck 16">
            <a:extLst>
              <a:ext uri="{FF2B5EF4-FFF2-40B4-BE49-F238E27FC236}">
                <a16:creationId xmlns:a16="http://schemas.microsoft.com/office/drawing/2014/main" id="{21D7A9CA-34B8-2C5D-ED91-CBBEB9E1CDC7}"/>
              </a:ext>
            </a:extLst>
          </p:cNvPr>
          <p:cNvSpPr/>
          <p:nvPr/>
        </p:nvSpPr>
        <p:spPr>
          <a:xfrm>
            <a:off x="2332600" y="7535468"/>
            <a:ext cx="5763345" cy="32654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extfeld 17">
            <a:extLst>
              <a:ext uri="{FF2B5EF4-FFF2-40B4-BE49-F238E27FC236}">
                <a16:creationId xmlns:a16="http://schemas.microsoft.com/office/drawing/2014/main" id="{C325ACA3-1851-DFFF-33FD-224BA5C2995A}"/>
              </a:ext>
            </a:extLst>
          </p:cNvPr>
          <p:cNvSpPr txBox="1"/>
          <p:nvPr/>
        </p:nvSpPr>
        <p:spPr>
          <a:xfrm>
            <a:off x="1025643" y="5298596"/>
            <a:ext cx="1508632" cy="3693319"/>
          </a:xfrm>
          <a:prstGeom prst="rect">
            <a:avLst/>
          </a:prstGeom>
          <a:noFill/>
        </p:spPr>
        <p:txBody>
          <a:bodyPr wrap="square" rtlCol="0">
            <a:spAutoFit/>
          </a:bodyPr>
          <a:lstStyle/>
          <a:p>
            <a:r>
              <a:rPr lang="de-DE" dirty="0">
                <a:solidFill>
                  <a:schemeClr val="bg1"/>
                </a:solidFill>
              </a:rPr>
              <a:t>Instrument</a:t>
            </a:r>
          </a:p>
          <a:p>
            <a:endParaRPr lang="de-DE" dirty="0">
              <a:solidFill>
                <a:schemeClr val="bg1"/>
              </a:solidFill>
            </a:endParaRPr>
          </a:p>
          <a:p>
            <a:r>
              <a:rPr lang="de-DE" dirty="0">
                <a:solidFill>
                  <a:schemeClr val="bg1"/>
                </a:solidFill>
              </a:rPr>
              <a:t>Vorname</a:t>
            </a:r>
          </a:p>
          <a:p>
            <a:endParaRPr lang="de-DE" dirty="0">
              <a:solidFill>
                <a:schemeClr val="bg1"/>
              </a:solidFill>
            </a:endParaRPr>
          </a:p>
          <a:p>
            <a:r>
              <a:rPr lang="de-DE" dirty="0">
                <a:solidFill>
                  <a:schemeClr val="bg1"/>
                </a:solidFill>
              </a:rPr>
              <a:t>Nachname</a:t>
            </a:r>
          </a:p>
          <a:p>
            <a:endParaRPr lang="de-DE" dirty="0">
              <a:solidFill>
                <a:schemeClr val="bg1"/>
              </a:solidFill>
            </a:endParaRPr>
          </a:p>
          <a:p>
            <a:r>
              <a:rPr lang="de-DE" dirty="0">
                <a:solidFill>
                  <a:schemeClr val="bg1"/>
                </a:solidFill>
              </a:rPr>
              <a:t>E-Mail</a:t>
            </a:r>
          </a:p>
          <a:p>
            <a:endParaRPr lang="de-DE" dirty="0">
              <a:solidFill>
                <a:schemeClr val="bg1"/>
              </a:solidFill>
            </a:endParaRPr>
          </a:p>
          <a:p>
            <a:r>
              <a:rPr lang="de-DE" dirty="0">
                <a:solidFill>
                  <a:schemeClr val="bg1"/>
                </a:solidFill>
              </a:rPr>
              <a:t>Telefon</a:t>
            </a:r>
          </a:p>
          <a:p>
            <a:endParaRPr lang="de-DE" dirty="0">
              <a:solidFill>
                <a:schemeClr val="bg1"/>
              </a:solidFill>
            </a:endParaRPr>
          </a:p>
          <a:p>
            <a:r>
              <a:rPr lang="de-DE" dirty="0">
                <a:solidFill>
                  <a:schemeClr val="bg1"/>
                </a:solidFill>
              </a:rPr>
              <a:t>Nachricht</a:t>
            </a:r>
          </a:p>
          <a:p>
            <a:endParaRPr lang="de-DE" dirty="0">
              <a:solidFill>
                <a:schemeClr val="bg1"/>
              </a:solidFill>
            </a:endParaRPr>
          </a:p>
          <a:p>
            <a:endParaRPr lang="de-DE" dirty="0">
              <a:solidFill>
                <a:schemeClr val="bg1"/>
              </a:solidFill>
            </a:endParaRPr>
          </a:p>
        </p:txBody>
      </p:sp>
      <p:sp>
        <p:nvSpPr>
          <p:cNvPr id="23" name="Rechteck 22">
            <a:extLst>
              <a:ext uri="{FF2B5EF4-FFF2-40B4-BE49-F238E27FC236}">
                <a16:creationId xmlns:a16="http://schemas.microsoft.com/office/drawing/2014/main" id="{E80F0E15-6998-12F1-93D9-630BB22C417E}"/>
              </a:ext>
            </a:extLst>
          </p:cNvPr>
          <p:cNvSpPr/>
          <p:nvPr/>
        </p:nvSpPr>
        <p:spPr>
          <a:xfrm>
            <a:off x="2332600" y="8085095"/>
            <a:ext cx="5763345" cy="1529630"/>
          </a:xfrm>
          <a:prstGeom prst="rect">
            <a:avLst/>
          </a:prstGeom>
          <a:solidFill>
            <a:schemeClr val="tx1">
              <a:lumMod val="75000"/>
              <a:lumOff val="25000"/>
              <a:alpha val="25000"/>
            </a:schemeClr>
          </a:solidFill>
          <a:ln w="6350">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feld 24">
            <a:extLst>
              <a:ext uri="{FF2B5EF4-FFF2-40B4-BE49-F238E27FC236}">
                <a16:creationId xmlns:a16="http://schemas.microsoft.com/office/drawing/2014/main" id="{1FBA91E6-5126-7380-4C92-15776307CF91}"/>
              </a:ext>
            </a:extLst>
          </p:cNvPr>
          <p:cNvSpPr txBox="1"/>
          <p:nvPr/>
        </p:nvSpPr>
        <p:spPr>
          <a:xfrm>
            <a:off x="1288520" y="10438379"/>
            <a:ext cx="6566959" cy="369332"/>
          </a:xfrm>
          <a:prstGeom prst="rect">
            <a:avLst/>
          </a:prstGeom>
          <a:noFill/>
        </p:spPr>
        <p:txBody>
          <a:bodyPr wrap="square" rtlCol="0">
            <a:spAutoFit/>
          </a:bodyPr>
          <a:lstStyle/>
          <a:p>
            <a:r>
              <a:rPr lang="de-DE" dirty="0">
                <a:solidFill>
                  <a:schemeClr val="bg1"/>
                </a:solidFill>
              </a:rPr>
              <a:t>Ich habe die Datenschutzbestimmungen gelesen und stimme zu.</a:t>
            </a:r>
          </a:p>
        </p:txBody>
      </p:sp>
      <p:sp>
        <p:nvSpPr>
          <p:cNvPr id="26" name="Rechteck 25">
            <a:extLst>
              <a:ext uri="{FF2B5EF4-FFF2-40B4-BE49-F238E27FC236}">
                <a16:creationId xmlns:a16="http://schemas.microsoft.com/office/drawing/2014/main" id="{21D1E508-110C-2B47-14C4-C2C6418E85A7}"/>
              </a:ext>
            </a:extLst>
          </p:cNvPr>
          <p:cNvSpPr/>
          <p:nvPr/>
        </p:nvSpPr>
        <p:spPr>
          <a:xfrm>
            <a:off x="1080912" y="10540851"/>
            <a:ext cx="195209" cy="16438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Rechteck 26">
            <a:extLst>
              <a:ext uri="{FF2B5EF4-FFF2-40B4-BE49-F238E27FC236}">
                <a16:creationId xmlns:a16="http://schemas.microsoft.com/office/drawing/2014/main" id="{7893C0E9-5594-940E-57C1-6418BEA32CE5}"/>
              </a:ext>
            </a:extLst>
          </p:cNvPr>
          <p:cNvSpPr/>
          <p:nvPr/>
        </p:nvSpPr>
        <p:spPr>
          <a:xfrm>
            <a:off x="3509596" y="10913269"/>
            <a:ext cx="4591050" cy="361950"/>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29" name="Textfeld 28">
            <a:extLst>
              <a:ext uri="{FF2B5EF4-FFF2-40B4-BE49-F238E27FC236}">
                <a16:creationId xmlns:a16="http://schemas.microsoft.com/office/drawing/2014/main" id="{A456C2A2-58A4-7C5F-A217-13DBD448D7B2}"/>
              </a:ext>
            </a:extLst>
          </p:cNvPr>
          <p:cNvSpPr txBox="1"/>
          <p:nvPr/>
        </p:nvSpPr>
        <p:spPr>
          <a:xfrm>
            <a:off x="1025643" y="4442268"/>
            <a:ext cx="6931840" cy="646331"/>
          </a:xfrm>
          <a:prstGeom prst="rect">
            <a:avLst/>
          </a:prstGeom>
          <a:noFill/>
        </p:spPr>
        <p:txBody>
          <a:bodyPr wrap="square" rtlCol="0">
            <a:spAutoFit/>
          </a:bodyPr>
          <a:lstStyle/>
          <a:p>
            <a:r>
              <a:rPr lang="de-DE" dirty="0">
                <a:solidFill>
                  <a:schemeClr val="bg1"/>
                </a:solidFill>
              </a:rPr>
              <a:t>Bitte hinterlasse hier deine Kontaktdaten. Ich werde mich schnellstmöglich bei dir melden.</a:t>
            </a:r>
          </a:p>
        </p:txBody>
      </p:sp>
      <p:sp>
        <p:nvSpPr>
          <p:cNvPr id="30" name="Rechteck 29">
            <a:extLst>
              <a:ext uri="{FF2B5EF4-FFF2-40B4-BE49-F238E27FC236}">
                <a16:creationId xmlns:a16="http://schemas.microsoft.com/office/drawing/2014/main" id="{9F9D1B8F-CAE7-4D77-8E82-B1C1CDCC2E17}"/>
              </a:ext>
            </a:extLst>
          </p:cNvPr>
          <p:cNvSpPr/>
          <p:nvPr/>
        </p:nvSpPr>
        <p:spPr>
          <a:xfrm>
            <a:off x="1025643" y="9970871"/>
            <a:ext cx="3381559" cy="361950"/>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Datenschutzbestimmungen</a:t>
            </a:r>
          </a:p>
        </p:txBody>
      </p:sp>
      <p:sp>
        <p:nvSpPr>
          <p:cNvPr id="9" name="Rechteck 8">
            <a:extLst>
              <a:ext uri="{FF2B5EF4-FFF2-40B4-BE49-F238E27FC236}">
                <a16:creationId xmlns:a16="http://schemas.microsoft.com/office/drawing/2014/main" id="{7E252499-80B8-2840-DEEE-47D7029DA0F2}"/>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0" name="Textfeld 9">
            <a:extLst>
              <a:ext uri="{FF2B5EF4-FFF2-40B4-BE49-F238E27FC236}">
                <a16:creationId xmlns:a16="http://schemas.microsoft.com/office/drawing/2014/main" id="{760E0410-6F43-FCF6-E2CB-3FBACDBDC43C}"/>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9220348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18615" y="3514540"/>
            <a:ext cx="9144001" cy="10328069"/>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9" name="Textfeld 8">
            <a:extLst>
              <a:ext uri="{FF2B5EF4-FFF2-40B4-BE49-F238E27FC236}">
                <a16:creationId xmlns:a16="http://schemas.microsoft.com/office/drawing/2014/main" id="{EB3DDCF0-8C12-556D-7966-93C2A6549E18}"/>
              </a:ext>
            </a:extLst>
          </p:cNvPr>
          <p:cNvSpPr txBox="1"/>
          <p:nvPr/>
        </p:nvSpPr>
        <p:spPr>
          <a:xfrm>
            <a:off x="506438" y="3882683"/>
            <a:ext cx="8088922" cy="9787295"/>
          </a:xfrm>
          <a:prstGeom prst="rect">
            <a:avLst/>
          </a:prstGeom>
          <a:noFill/>
        </p:spPr>
        <p:txBody>
          <a:bodyPr wrap="square" rtlCol="0">
            <a:spAutoFit/>
          </a:bodyPr>
          <a:lstStyle/>
          <a:p>
            <a:r>
              <a:rPr lang="de-DE" b="1" dirty="0">
                <a:solidFill>
                  <a:schemeClr val="bg1"/>
                </a:solidFill>
              </a:rPr>
              <a:t>Datenschutzerklärung</a:t>
            </a:r>
          </a:p>
          <a:p>
            <a:endParaRPr lang="de-DE" sz="1200" dirty="0">
              <a:solidFill>
                <a:schemeClr val="bg1"/>
              </a:solidFill>
            </a:endParaRPr>
          </a:p>
          <a:p>
            <a:pPr>
              <a:buFont typeface="+mj-lt"/>
              <a:buAutoNum type="arabicPeriod"/>
            </a:pPr>
            <a:r>
              <a:rPr lang="de-DE" sz="1200" dirty="0">
                <a:solidFill>
                  <a:schemeClr val="bg1"/>
                </a:solidFill>
              </a:rPr>
              <a:t>Verantwortliche Stelle                                                                                                                                                                                    Verantwortlich für die Datenverarbeitung auf dieser Website und im Rahmen der Vertragsanmeldung ist: Christian Heine, Am Bahndamm 3c, 38531 Rötgesbüttel, Telefon: 0171/4892354, E-Mail: Gitarrenschule-Wolfsburg@gmx.de. </a:t>
            </a:r>
          </a:p>
          <a:p>
            <a:pPr>
              <a:buFont typeface="+mj-lt"/>
              <a:buAutoNum type="arabicPeriod"/>
            </a:pPr>
            <a:endParaRPr lang="de-DE" sz="1200" dirty="0">
              <a:solidFill>
                <a:schemeClr val="bg1"/>
              </a:solidFill>
            </a:endParaRPr>
          </a:p>
          <a:p>
            <a:pPr>
              <a:buFont typeface="+mj-lt"/>
              <a:buAutoNum type="arabicPeriod"/>
            </a:pPr>
            <a:r>
              <a:rPr lang="de-DE" sz="1200" dirty="0">
                <a:solidFill>
                  <a:schemeClr val="bg1"/>
                </a:solidFill>
              </a:rPr>
              <a:t>Erhebung und Verarbeitung von personenbezogenen Daten                                                                                                 Personenbezogene Daten wie Name, Vorname, Telefonnummer und Adresse werden von uns nur dann erhoben und verarbeitet, wenn Sie uns diese freiwillig zur Verfügung stellen, z.B. im Rahmen einer Anfrage über unser Kontaktformular, bei der Anmeldung zu Kursen oder bei Vertragsabschlüssen.</a:t>
            </a:r>
          </a:p>
          <a:p>
            <a:pPr>
              <a:buFont typeface="+mj-lt"/>
              <a:buAutoNum type="arabicPeriod"/>
            </a:pPr>
            <a:endParaRPr lang="de-DE" sz="1200" dirty="0">
              <a:solidFill>
                <a:schemeClr val="bg1"/>
              </a:solidFill>
            </a:endParaRPr>
          </a:p>
          <a:p>
            <a:pPr>
              <a:buFont typeface="+mj-lt"/>
              <a:buAutoNum type="arabicPeriod"/>
            </a:pPr>
            <a:r>
              <a:rPr lang="de-DE" sz="1200" dirty="0">
                <a:solidFill>
                  <a:schemeClr val="bg1"/>
                </a:solidFill>
              </a:rPr>
              <a:t>Zwecke der Datenverarbeitung                                                                                                                                                                                            Die von Ihnen bereitgestellten Daten verwenden wir ausschließlich für die Zwecke, für die sie erhoben wurden:</a:t>
            </a:r>
          </a:p>
          <a:p>
            <a:pPr>
              <a:buFont typeface="Arial" panose="020B0604020202020204" pitchFamily="34" charset="0"/>
              <a:buChar char="•"/>
            </a:pPr>
            <a:r>
              <a:rPr lang="de-DE" sz="1200" dirty="0">
                <a:solidFill>
                  <a:schemeClr val="bg1"/>
                </a:solidFill>
              </a:rPr>
              <a:t>Zur Beantwortung Ihrer Anfragen,</a:t>
            </a:r>
          </a:p>
          <a:p>
            <a:pPr>
              <a:buFont typeface="Arial" panose="020B0604020202020204" pitchFamily="34" charset="0"/>
              <a:buChar char="•"/>
            </a:pPr>
            <a:r>
              <a:rPr lang="de-DE" sz="1200" dirty="0">
                <a:solidFill>
                  <a:schemeClr val="bg1"/>
                </a:solidFill>
              </a:rPr>
              <a:t>Zur Durchführung und Verwaltung der Vertragsbeziehung,</a:t>
            </a:r>
          </a:p>
          <a:p>
            <a:pPr>
              <a:buFont typeface="Arial" panose="020B0604020202020204" pitchFamily="34" charset="0"/>
              <a:buChar char="•"/>
            </a:pPr>
            <a:r>
              <a:rPr lang="de-DE" sz="1200" dirty="0">
                <a:solidFill>
                  <a:schemeClr val="bg1"/>
                </a:solidFill>
              </a:rPr>
              <a:t>Zur Organisation und Durchführung von Kursen und Veranstaltungen,</a:t>
            </a:r>
          </a:p>
          <a:p>
            <a:r>
              <a:rPr lang="de-DE" sz="1200" dirty="0">
                <a:solidFill>
                  <a:schemeClr val="bg1"/>
                </a:solidFill>
              </a:rPr>
              <a:t>Eine Weitergabe Ihrer Daten an Dritte erfolgt nur, wenn dies gesetzlich erlaubt ist oder Sie ausdrücklich eingewilligt haben.</a:t>
            </a:r>
          </a:p>
          <a:p>
            <a:endParaRPr lang="de-DE" sz="1200" dirty="0">
              <a:solidFill>
                <a:schemeClr val="bg1"/>
              </a:solidFill>
            </a:endParaRPr>
          </a:p>
          <a:p>
            <a:pPr>
              <a:buFont typeface="+mj-lt"/>
              <a:buAutoNum type="arabicPeriod" startAt="4"/>
            </a:pPr>
            <a:r>
              <a:rPr lang="de-DE" sz="1200" dirty="0">
                <a:solidFill>
                  <a:schemeClr val="bg1"/>
                </a:solidFill>
              </a:rPr>
              <a:t>Einsatz von Plugins und Verlinkungen                                                                                                                                                                                   Auf unserer Website verwenden wir ein Plugin von Google Maps, betrieben von Google LLC, 1600 Amphitheatre Parkway, Mountain View, CA 94043, USA. Durch die Nutzung dieses Plugins können Informationen über Ihre Nutzung dieser Website einschließlich Ihrer IP-Adresse an Google übertragen und gespeichert werden. Die Nutzung von Google Maps erfolgt im Interesse einer ansprechenden Darstellung unserer Online-Angebote und an einer leichten Auffindbarkeit der von uns auf der Website angegebenen Orte. Nähere Informationen über die Datenverarbeitung durch Google können Sie den Datenschutzhinweisen von Google entnehmen.</a:t>
            </a:r>
          </a:p>
          <a:p>
            <a:r>
              <a:rPr lang="de-DE" sz="1200" dirty="0">
                <a:solidFill>
                  <a:schemeClr val="bg1"/>
                </a:solidFill>
              </a:rPr>
              <a:t>Des Weiteren haben wir einen Link zu unserem Instagram-Account auf unserer Website integriert. Wenn Sie diesen Link anklicken, werden Sie auf unsere Instagram-Seite weitergeleitet. Bitte beachten Sie, dass wir keinen Einfluss auf die Verarbeitung Ihrer Daten durch Instagram haben. Weitere Informationen hierzu finden Sie in der Datenschutzerklärung von Instagram.</a:t>
            </a:r>
          </a:p>
          <a:p>
            <a:endParaRPr lang="de-DE" sz="1200" dirty="0">
              <a:solidFill>
                <a:schemeClr val="bg1"/>
              </a:solidFill>
            </a:endParaRPr>
          </a:p>
          <a:p>
            <a:pPr>
              <a:buFont typeface="+mj-lt"/>
              <a:buAutoNum type="arabicPeriod" startAt="5"/>
            </a:pPr>
            <a:r>
              <a:rPr lang="de-DE" sz="1200" dirty="0">
                <a:solidFill>
                  <a:schemeClr val="bg1"/>
                </a:solidFill>
              </a:rPr>
              <a:t>Vertragliche Datenverarbeitung                                                                                                                                                                                                          Bei der Anmeldung zu Kursen oder bei Vertragsabschlüssen erheben wir neben den oben genannten Daten auch diejenigen Informationen, die für die Vertragsdurchführung erforderlich sind, wie Bankverbindung, Geburtsdatum (bei Minderjährigen) oder andere vertragsrelevante Daten. Diese Daten werden ausschließlich zur Erfüllung des Vertragszwecks verwendet.</a:t>
            </a:r>
          </a:p>
          <a:p>
            <a:pPr>
              <a:buFont typeface="+mj-lt"/>
              <a:buAutoNum type="arabicPeriod" startAt="5"/>
            </a:pPr>
            <a:endParaRPr lang="de-DE" sz="1200" dirty="0">
              <a:solidFill>
                <a:schemeClr val="bg1"/>
              </a:solidFill>
            </a:endParaRPr>
          </a:p>
          <a:p>
            <a:pPr>
              <a:buFont typeface="+mj-lt"/>
              <a:buAutoNum type="arabicPeriod" startAt="5"/>
            </a:pPr>
            <a:r>
              <a:rPr lang="de-DE" sz="1200" dirty="0">
                <a:solidFill>
                  <a:schemeClr val="bg1"/>
                </a:solidFill>
              </a:rPr>
              <a:t>Ihre Rechte als betroffene Person                                                                                                                                                                                             Sie haben jederzeit das Recht auf Auskunft über die Verarbeitung Ihrer personenbezogenen Daten, das Recht auf Berichtigung, Löschung oder Einschränkung der Verarbeitung sowie das Recht auf Datenübertragbarkeit. Außerdem können Sie Ihre Einwilligung zur Verarbeitung Ihrer Daten jederzeit für die Zukunft widerrufen. Zur Ausübung Ihrer Rechte sowie für Fragen zum Datenschutz können Sie sich jederzeit an uns wenden.</a:t>
            </a:r>
          </a:p>
          <a:p>
            <a:pPr>
              <a:buFont typeface="+mj-lt"/>
              <a:buAutoNum type="arabicPeriod" startAt="5"/>
            </a:pPr>
            <a:endParaRPr lang="de-DE" sz="1200" dirty="0">
              <a:solidFill>
                <a:schemeClr val="bg1"/>
              </a:solidFill>
            </a:endParaRPr>
          </a:p>
          <a:p>
            <a:pPr>
              <a:buFont typeface="+mj-lt"/>
              <a:buAutoNum type="arabicPeriod" startAt="5"/>
            </a:pPr>
            <a:r>
              <a:rPr lang="de-DE" sz="1200" dirty="0">
                <a:solidFill>
                  <a:schemeClr val="bg1"/>
                </a:solidFill>
              </a:rPr>
              <a:t>Datensicherheit                                                                                                                                                                                                                                                          Wir treffen angemessene technische und organisatorische Maßnahmen, um Ihre personenbezogenen Daten vor Verlust, Missbrauch und unbefugtem Zugriff zu schützen. Unsere Sicherheitsmaßnahmen werden entsprechend der technologischen Entwicklung fortlaufend verbessert.</a:t>
            </a:r>
          </a:p>
          <a:p>
            <a:pPr>
              <a:buFont typeface="+mj-lt"/>
              <a:buAutoNum type="arabicPeriod" startAt="5"/>
            </a:pPr>
            <a:endParaRPr lang="de-DE" sz="1200" dirty="0">
              <a:solidFill>
                <a:schemeClr val="bg1"/>
              </a:solidFill>
            </a:endParaRPr>
          </a:p>
          <a:p>
            <a:pPr>
              <a:buFont typeface="+mj-lt"/>
              <a:buAutoNum type="arabicPeriod" startAt="5"/>
            </a:pPr>
            <a:r>
              <a:rPr lang="de-DE" sz="1200" dirty="0">
                <a:solidFill>
                  <a:schemeClr val="bg1"/>
                </a:solidFill>
              </a:rPr>
              <a:t>Aktualität und Änderung dieser Datenschutzerklärung                                                                                                                                                 Diese Datenschutzerklärung ist aktuell gültig und hat den Stand Mai 2024. Durch die Weiterentwicklung unserer Website oder aufgrund geänderter gesetzlicher bzw. behördlicher Vorgaben kann es notwendig werden, diese Datenschutzerklärung zu ändern. Die jeweils aktuelle Datenschutzerklärung finden Sie stets auf unserer Website.</a:t>
            </a:r>
          </a:p>
        </p:txBody>
      </p:sp>
      <p:sp>
        <p:nvSpPr>
          <p:cNvPr id="10" name="Rechteck 9">
            <a:extLst>
              <a:ext uri="{FF2B5EF4-FFF2-40B4-BE49-F238E27FC236}">
                <a16:creationId xmlns:a16="http://schemas.microsoft.com/office/drawing/2014/main" id="{A16A9FBB-6F30-37C1-A978-9577EDD39195}"/>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2" name="Textfeld 11">
            <a:extLst>
              <a:ext uri="{FF2B5EF4-FFF2-40B4-BE49-F238E27FC236}">
                <a16:creationId xmlns:a16="http://schemas.microsoft.com/office/drawing/2014/main" id="{4E06306D-C75E-C613-68F2-032E43E3C9CC}"/>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3064124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2" y="3538605"/>
            <a:ext cx="9144001" cy="556930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9" name="Textfeld 8">
            <a:extLst>
              <a:ext uri="{FF2B5EF4-FFF2-40B4-BE49-F238E27FC236}">
                <a16:creationId xmlns:a16="http://schemas.microsoft.com/office/drawing/2014/main" id="{EB3DDCF0-8C12-556D-7966-93C2A6549E18}"/>
              </a:ext>
            </a:extLst>
          </p:cNvPr>
          <p:cNvSpPr txBox="1"/>
          <p:nvPr/>
        </p:nvSpPr>
        <p:spPr>
          <a:xfrm>
            <a:off x="392017" y="3721712"/>
            <a:ext cx="8088922" cy="369332"/>
          </a:xfrm>
          <a:prstGeom prst="rect">
            <a:avLst/>
          </a:prstGeom>
          <a:noFill/>
        </p:spPr>
        <p:txBody>
          <a:bodyPr wrap="square" rtlCol="0">
            <a:spAutoFit/>
          </a:bodyPr>
          <a:lstStyle/>
          <a:p>
            <a:r>
              <a:rPr lang="de-DE" b="1" dirty="0">
                <a:solidFill>
                  <a:schemeClr val="bg1"/>
                </a:solidFill>
              </a:rPr>
              <a:t>Aktuelles:</a:t>
            </a:r>
          </a:p>
        </p:txBody>
      </p:sp>
      <p:sp>
        <p:nvSpPr>
          <p:cNvPr id="2" name="Rechteck 1">
            <a:extLst>
              <a:ext uri="{FF2B5EF4-FFF2-40B4-BE49-F238E27FC236}">
                <a16:creationId xmlns:a16="http://schemas.microsoft.com/office/drawing/2014/main" id="{74814D98-0A52-4B50-B55B-0BE4D9BAB31A}"/>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0" name="Rechteck 9">
            <a:extLst>
              <a:ext uri="{FF2B5EF4-FFF2-40B4-BE49-F238E27FC236}">
                <a16:creationId xmlns:a16="http://schemas.microsoft.com/office/drawing/2014/main" id="{037ED549-5E3C-7BA6-E73E-C1B98997DECE}"/>
              </a:ext>
            </a:extLst>
          </p:cNvPr>
          <p:cNvSpPr/>
          <p:nvPr/>
        </p:nvSpPr>
        <p:spPr>
          <a:xfrm>
            <a:off x="392017" y="4279974"/>
            <a:ext cx="2651971" cy="4394793"/>
          </a:xfrm>
          <a:prstGeom prst="rect">
            <a:avLst/>
          </a:prstGeom>
          <a:solidFill>
            <a:schemeClr val="bg2">
              <a:lumMod val="75000"/>
            </a:schemeClr>
          </a:solidFill>
          <a:ln>
            <a:noFill/>
          </a:ln>
          <a:effectLst>
            <a:glow rad="88900">
              <a:schemeClr val="tx1">
                <a:lumMod val="95000"/>
                <a:lumOff val="5000"/>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Rechteck 11">
            <a:extLst>
              <a:ext uri="{FF2B5EF4-FFF2-40B4-BE49-F238E27FC236}">
                <a16:creationId xmlns:a16="http://schemas.microsoft.com/office/drawing/2014/main" id="{67FB8F74-3EB2-1B4A-51C2-1435C3319E72}"/>
              </a:ext>
            </a:extLst>
          </p:cNvPr>
          <p:cNvSpPr/>
          <p:nvPr/>
        </p:nvSpPr>
        <p:spPr>
          <a:xfrm>
            <a:off x="3246012" y="4277062"/>
            <a:ext cx="2651971" cy="4394793"/>
          </a:xfrm>
          <a:prstGeom prst="rect">
            <a:avLst/>
          </a:prstGeom>
          <a:solidFill>
            <a:schemeClr val="bg2">
              <a:lumMod val="75000"/>
            </a:schemeClr>
          </a:solidFill>
          <a:ln>
            <a:noFill/>
          </a:ln>
          <a:effectLst>
            <a:glow rad="88900">
              <a:schemeClr val="tx1">
                <a:lumMod val="95000"/>
                <a:lumOff val="5000"/>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FCF9A58E-6263-D442-F93F-531E1715C29A}"/>
              </a:ext>
            </a:extLst>
          </p:cNvPr>
          <p:cNvSpPr/>
          <p:nvPr/>
        </p:nvSpPr>
        <p:spPr>
          <a:xfrm>
            <a:off x="6100007" y="4277062"/>
            <a:ext cx="2651971" cy="4394793"/>
          </a:xfrm>
          <a:prstGeom prst="rect">
            <a:avLst/>
          </a:prstGeom>
          <a:solidFill>
            <a:schemeClr val="bg2">
              <a:lumMod val="75000"/>
            </a:schemeClr>
          </a:solidFill>
          <a:ln>
            <a:noFill/>
          </a:ln>
          <a:effectLst>
            <a:glow rad="88900">
              <a:schemeClr val="tx1">
                <a:lumMod val="95000"/>
                <a:lumOff val="5000"/>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Textfeld 13">
            <a:extLst>
              <a:ext uri="{FF2B5EF4-FFF2-40B4-BE49-F238E27FC236}">
                <a16:creationId xmlns:a16="http://schemas.microsoft.com/office/drawing/2014/main" id="{56E89848-27C4-0C1F-EA3B-338A27389A95}"/>
              </a:ext>
            </a:extLst>
          </p:cNvPr>
          <p:cNvSpPr txBox="1"/>
          <p:nvPr/>
        </p:nvSpPr>
        <p:spPr>
          <a:xfrm>
            <a:off x="1132685" y="8205538"/>
            <a:ext cx="1058779" cy="369332"/>
          </a:xfrm>
          <a:prstGeom prst="rect">
            <a:avLst/>
          </a:prstGeom>
          <a:solidFill>
            <a:srgbClr val="AAC527"/>
          </a:solidFill>
          <a:effectLst>
            <a:glow rad="88900">
              <a:schemeClr val="tx1">
                <a:lumMod val="95000"/>
                <a:lumOff val="5000"/>
                <a:alpha val="15000"/>
              </a:schemeClr>
            </a:glow>
          </a:effectLst>
        </p:spPr>
        <p:txBody>
          <a:bodyPr wrap="square" rtlCol="0">
            <a:spAutoFit/>
          </a:bodyPr>
          <a:lstStyle/>
          <a:p>
            <a:r>
              <a:rPr lang="de-DE" dirty="0">
                <a:solidFill>
                  <a:schemeClr val="bg1"/>
                </a:solidFill>
              </a:rPr>
              <a:t>[ Datum]</a:t>
            </a:r>
          </a:p>
        </p:txBody>
      </p:sp>
      <p:sp>
        <p:nvSpPr>
          <p:cNvPr id="16" name="Textfeld 15">
            <a:extLst>
              <a:ext uri="{FF2B5EF4-FFF2-40B4-BE49-F238E27FC236}">
                <a16:creationId xmlns:a16="http://schemas.microsoft.com/office/drawing/2014/main" id="{0A71E4CC-589E-4F42-FD8B-3253B4A53149}"/>
              </a:ext>
            </a:extLst>
          </p:cNvPr>
          <p:cNvSpPr txBox="1"/>
          <p:nvPr/>
        </p:nvSpPr>
        <p:spPr>
          <a:xfrm>
            <a:off x="6952536" y="8213924"/>
            <a:ext cx="1058779" cy="369332"/>
          </a:xfrm>
          <a:prstGeom prst="rect">
            <a:avLst/>
          </a:prstGeom>
          <a:solidFill>
            <a:srgbClr val="AAC527"/>
          </a:solidFill>
          <a:effectLst>
            <a:glow rad="88900">
              <a:schemeClr val="tx1">
                <a:lumMod val="95000"/>
                <a:lumOff val="5000"/>
                <a:alpha val="15000"/>
              </a:schemeClr>
            </a:glow>
          </a:effectLst>
        </p:spPr>
        <p:txBody>
          <a:bodyPr wrap="square" rtlCol="0">
            <a:spAutoFit/>
          </a:bodyPr>
          <a:lstStyle/>
          <a:p>
            <a:r>
              <a:rPr lang="de-DE" dirty="0">
                <a:solidFill>
                  <a:schemeClr val="bg1"/>
                </a:solidFill>
              </a:rPr>
              <a:t>[ Datum]</a:t>
            </a:r>
          </a:p>
        </p:txBody>
      </p:sp>
      <p:sp>
        <p:nvSpPr>
          <p:cNvPr id="17" name="Textfeld 16">
            <a:extLst>
              <a:ext uri="{FF2B5EF4-FFF2-40B4-BE49-F238E27FC236}">
                <a16:creationId xmlns:a16="http://schemas.microsoft.com/office/drawing/2014/main" id="{45766DCC-5AA1-77FA-C68B-42E397644E1A}"/>
              </a:ext>
            </a:extLst>
          </p:cNvPr>
          <p:cNvSpPr txBox="1"/>
          <p:nvPr/>
        </p:nvSpPr>
        <p:spPr>
          <a:xfrm>
            <a:off x="4042607" y="8213924"/>
            <a:ext cx="1058779" cy="369332"/>
          </a:xfrm>
          <a:prstGeom prst="rect">
            <a:avLst/>
          </a:prstGeom>
          <a:solidFill>
            <a:srgbClr val="AAC527"/>
          </a:solidFill>
          <a:effectLst>
            <a:glow rad="88900">
              <a:schemeClr val="tx1">
                <a:lumMod val="95000"/>
                <a:lumOff val="5000"/>
                <a:alpha val="15000"/>
              </a:schemeClr>
            </a:glow>
          </a:effectLst>
        </p:spPr>
        <p:txBody>
          <a:bodyPr wrap="square" rtlCol="0">
            <a:spAutoFit/>
          </a:bodyPr>
          <a:lstStyle/>
          <a:p>
            <a:r>
              <a:rPr lang="de-DE" dirty="0">
                <a:solidFill>
                  <a:schemeClr val="bg1"/>
                </a:solidFill>
              </a:rPr>
              <a:t>[ Datum]</a:t>
            </a:r>
          </a:p>
        </p:txBody>
      </p:sp>
      <p:sp>
        <p:nvSpPr>
          <p:cNvPr id="18" name="Textfeld 17">
            <a:extLst>
              <a:ext uri="{FF2B5EF4-FFF2-40B4-BE49-F238E27FC236}">
                <a16:creationId xmlns:a16="http://schemas.microsoft.com/office/drawing/2014/main" id="{0AA03568-3756-06AF-EBE0-EBB5D8BE8F56}"/>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31288721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2" y="3538605"/>
            <a:ext cx="9144001" cy="5170646"/>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9" name="Textfeld 8">
            <a:extLst>
              <a:ext uri="{FF2B5EF4-FFF2-40B4-BE49-F238E27FC236}">
                <a16:creationId xmlns:a16="http://schemas.microsoft.com/office/drawing/2014/main" id="{EB3DDCF0-8C12-556D-7966-93C2A6549E18}"/>
              </a:ext>
            </a:extLst>
          </p:cNvPr>
          <p:cNvSpPr txBox="1"/>
          <p:nvPr/>
        </p:nvSpPr>
        <p:spPr>
          <a:xfrm>
            <a:off x="392016" y="3721712"/>
            <a:ext cx="8294783" cy="5170646"/>
          </a:xfrm>
          <a:prstGeom prst="rect">
            <a:avLst/>
          </a:prstGeom>
          <a:noFill/>
        </p:spPr>
        <p:txBody>
          <a:bodyPr wrap="square" rtlCol="0">
            <a:spAutoFit/>
          </a:bodyPr>
          <a:lstStyle/>
          <a:p>
            <a:r>
              <a:rPr lang="de-DE" b="1" dirty="0">
                <a:solidFill>
                  <a:schemeClr val="bg1"/>
                </a:solidFill>
              </a:rPr>
              <a:t>Impressum:</a:t>
            </a:r>
          </a:p>
          <a:p>
            <a:endParaRPr lang="de-DE" sz="1200" dirty="0">
              <a:solidFill>
                <a:schemeClr val="bg1"/>
              </a:solidFill>
            </a:endParaRPr>
          </a:p>
          <a:p>
            <a:r>
              <a:rPr lang="de-DE" sz="1200" dirty="0">
                <a:solidFill>
                  <a:schemeClr val="bg1"/>
                </a:solidFill>
              </a:rPr>
              <a:t>Angaben gemäß § 5 TMG:</a:t>
            </a:r>
          </a:p>
          <a:p>
            <a:endParaRPr lang="de-DE" sz="1200" dirty="0">
              <a:solidFill>
                <a:schemeClr val="bg1"/>
              </a:solidFill>
            </a:endParaRPr>
          </a:p>
          <a:p>
            <a:r>
              <a:rPr lang="de-DE" sz="1200" dirty="0">
                <a:solidFill>
                  <a:schemeClr val="bg1"/>
                </a:solidFill>
              </a:rPr>
              <a:t>Christian Heine</a:t>
            </a:r>
          </a:p>
          <a:p>
            <a:r>
              <a:rPr lang="de-DE" sz="1200" dirty="0">
                <a:solidFill>
                  <a:schemeClr val="bg1"/>
                </a:solidFill>
              </a:rPr>
              <a:t>Am Bahndamm 3c</a:t>
            </a:r>
          </a:p>
          <a:p>
            <a:r>
              <a:rPr lang="de-DE" sz="1200" dirty="0">
                <a:solidFill>
                  <a:schemeClr val="bg1"/>
                </a:solidFill>
              </a:rPr>
              <a:t>38531 Rötgesbüttel</a:t>
            </a:r>
          </a:p>
          <a:p>
            <a:endParaRPr lang="de-DE" sz="1200" dirty="0">
              <a:solidFill>
                <a:schemeClr val="bg1"/>
              </a:solidFill>
            </a:endParaRPr>
          </a:p>
          <a:p>
            <a:r>
              <a:rPr lang="de-DE" sz="1200" dirty="0">
                <a:solidFill>
                  <a:schemeClr val="bg1"/>
                </a:solidFill>
              </a:rPr>
              <a:t>Kontakt: </a:t>
            </a:r>
          </a:p>
          <a:p>
            <a:r>
              <a:rPr lang="de-DE" sz="1200" dirty="0">
                <a:solidFill>
                  <a:schemeClr val="bg1"/>
                </a:solidFill>
              </a:rPr>
              <a:t>Telefon: 0171/ 4892354</a:t>
            </a:r>
          </a:p>
          <a:p>
            <a:r>
              <a:rPr lang="de-DE" sz="1200" dirty="0">
                <a:solidFill>
                  <a:schemeClr val="bg1"/>
                </a:solidFill>
              </a:rPr>
              <a:t>E-Mail: Gitarrenschule-Wolfsburg@gmx.de</a:t>
            </a:r>
          </a:p>
          <a:p>
            <a:endParaRPr lang="de-DE" sz="1200" dirty="0">
              <a:solidFill>
                <a:schemeClr val="bg1"/>
              </a:solidFill>
            </a:endParaRPr>
          </a:p>
          <a:p>
            <a:r>
              <a:rPr lang="de-DE" sz="1200" b="1" dirty="0">
                <a:solidFill>
                  <a:schemeClr val="bg1"/>
                </a:solidFill>
              </a:rPr>
              <a:t>Bildnachweise:</a:t>
            </a:r>
            <a:r>
              <a:rPr lang="de-DE" sz="1200" dirty="0">
                <a:solidFill>
                  <a:schemeClr val="bg1"/>
                </a:solidFill>
              </a:rPr>
              <a:t> </a:t>
            </a:r>
          </a:p>
          <a:p>
            <a:r>
              <a:rPr lang="de-DE" sz="1200" dirty="0">
                <a:solidFill>
                  <a:schemeClr val="bg1"/>
                </a:solidFill>
              </a:rPr>
              <a:t>Die auf dieser Website verwendeten Bilder stammen von der Gitarrenschule Wolfsburg oder wurden von uns selbst erstellt.</a:t>
            </a:r>
          </a:p>
          <a:p>
            <a:endParaRPr lang="de-DE" sz="1200" dirty="0">
              <a:solidFill>
                <a:schemeClr val="bg1"/>
              </a:solidFill>
            </a:endParaRPr>
          </a:p>
          <a:p>
            <a:r>
              <a:rPr lang="de-DE" sz="1200" b="1" dirty="0">
                <a:solidFill>
                  <a:schemeClr val="bg1"/>
                </a:solidFill>
              </a:rPr>
              <a:t>Haftungsausschluss:</a:t>
            </a:r>
            <a:r>
              <a:rPr lang="de-DE" sz="1200" dirty="0">
                <a:solidFill>
                  <a:schemeClr val="bg1"/>
                </a:solidFill>
              </a:rPr>
              <a:t> </a:t>
            </a:r>
          </a:p>
          <a:p>
            <a:r>
              <a:rPr lang="de-DE" sz="1200" dirty="0">
                <a:solidFill>
                  <a:schemeClr val="bg1"/>
                </a:solidFill>
              </a:rPr>
              <a:t>Für die Inhalte externer Links übernehmen wir keine Haftung. Für den Inhalt der verlinkten Seiten sind ausschließlich deren Betreiber verantwortlich.</a:t>
            </a:r>
          </a:p>
          <a:p>
            <a:endParaRPr lang="de-DE" sz="1200" dirty="0">
              <a:solidFill>
                <a:schemeClr val="bg1"/>
              </a:solidFill>
            </a:endParaRPr>
          </a:p>
          <a:p>
            <a:r>
              <a:rPr lang="de-DE" sz="1200" b="1" dirty="0">
                <a:solidFill>
                  <a:schemeClr val="bg1"/>
                </a:solidFill>
              </a:rPr>
              <a:t>Urheberrechtshinweise:</a:t>
            </a:r>
            <a:r>
              <a:rPr lang="de-DE" sz="1200" dirty="0">
                <a:solidFill>
                  <a:schemeClr val="bg1"/>
                </a:solidFill>
              </a:rPr>
              <a:t> </a:t>
            </a:r>
          </a:p>
          <a:p>
            <a:r>
              <a:rPr lang="de-DE" sz="1200" dirty="0">
                <a:solidFill>
                  <a:schemeClr val="bg1"/>
                </a:solidFill>
              </a:rPr>
              <a:t>Die durch die Seitenbetreiber erstellten Inhalte und Werke auf diesen Seiten unterliegen dem deutschen Urheberrecht. Die Vervielfältigung, Bearbeitung, Verbreitung und jede Art der Verwertung außerhalb der Grenzen des Urheberrechts bedürfen der schriftlichen Zustimmung des jeweiligen Autors bzw. Erstellers.</a:t>
            </a:r>
          </a:p>
          <a:p>
            <a:endParaRPr lang="de-DE" sz="1200" dirty="0">
              <a:solidFill>
                <a:schemeClr val="bg1"/>
              </a:solidFill>
            </a:endParaRPr>
          </a:p>
          <a:p>
            <a:r>
              <a:rPr lang="de-DE" sz="1200" b="1" dirty="0">
                <a:solidFill>
                  <a:schemeClr val="bg1"/>
                </a:solidFill>
              </a:rPr>
              <a:t>Datenschutz:</a:t>
            </a:r>
            <a:r>
              <a:rPr lang="de-DE" sz="1200" dirty="0">
                <a:solidFill>
                  <a:schemeClr val="bg1"/>
                </a:solidFill>
              </a:rPr>
              <a:t> Die Datenschutzerklärung finden Sie unter folgendem Link: </a:t>
            </a:r>
            <a:endParaRPr lang="de-DE" sz="1200" b="1" dirty="0">
              <a:solidFill>
                <a:schemeClr val="bg1"/>
              </a:solidFill>
            </a:endParaRPr>
          </a:p>
          <a:p>
            <a:endParaRPr lang="de-DE" sz="1200" b="1" dirty="0">
              <a:solidFill>
                <a:schemeClr val="bg1"/>
              </a:solidFill>
            </a:endParaRPr>
          </a:p>
        </p:txBody>
      </p:sp>
      <p:sp>
        <p:nvSpPr>
          <p:cNvPr id="2" name="Rechteck 1">
            <a:extLst>
              <a:ext uri="{FF2B5EF4-FFF2-40B4-BE49-F238E27FC236}">
                <a16:creationId xmlns:a16="http://schemas.microsoft.com/office/drawing/2014/main" id="{74814D98-0A52-4B50-B55B-0BE4D9BAB31A}"/>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8" name="Textfeld 17">
            <a:extLst>
              <a:ext uri="{FF2B5EF4-FFF2-40B4-BE49-F238E27FC236}">
                <a16:creationId xmlns:a16="http://schemas.microsoft.com/office/drawing/2014/main" id="{0AA03568-3756-06AF-EBE0-EBB5D8BE8F56}"/>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
        <p:nvSpPr>
          <p:cNvPr id="15" name="Rechteck 14">
            <a:extLst>
              <a:ext uri="{FF2B5EF4-FFF2-40B4-BE49-F238E27FC236}">
                <a16:creationId xmlns:a16="http://schemas.microsoft.com/office/drawing/2014/main" id="{24D999D0-B0DD-57B8-2A54-92AEDC49E5EF}"/>
              </a:ext>
            </a:extLst>
          </p:cNvPr>
          <p:cNvSpPr/>
          <p:nvPr/>
        </p:nvSpPr>
        <p:spPr>
          <a:xfrm>
            <a:off x="5470786" y="8231281"/>
            <a:ext cx="2262783" cy="221343"/>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b="1" dirty="0">
                <a:solidFill>
                  <a:schemeClr val="bg1"/>
                </a:solidFill>
              </a:rPr>
              <a:t>Datenschutzbestimmungen</a:t>
            </a:r>
          </a:p>
        </p:txBody>
      </p:sp>
    </p:spTree>
    <p:extLst>
      <p:ext uri="{BB962C8B-B14F-4D97-AF65-F5344CB8AC3E}">
        <p14:creationId xmlns:p14="http://schemas.microsoft.com/office/powerpoint/2010/main" val="28348427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3" name="Rechteck 12">
            <a:extLst>
              <a:ext uri="{FF2B5EF4-FFF2-40B4-BE49-F238E27FC236}">
                <a16:creationId xmlns:a16="http://schemas.microsoft.com/office/drawing/2014/main" id="{E5CD82B3-4632-80CD-3785-5CA19AB0CDF2}"/>
              </a:ext>
            </a:extLst>
          </p:cNvPr>
          <p:cNvSpPr/>
          <p:nvPr/>
        </p:nvSpPr>
        <p:spPr>
          <a:xfrm>
            <a:off x="0" y="9799077"/>
            <a:ext cx="9143999" cy="2770094"/>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de-DE" dirty="0"/>
          </a:p>
        </p:txBody>
      </p:sp>
      <p:sp>
        <p:nvSpPr>
          <p:cNvPr id="5" name="Rechteck 4">
            <a:extLst>
              <a:ext uri="{FF2B5EF4-FFF2-40B4-BE49-F238E27FC236}">
                <a16:creationId xmlns:a16="http://schemas.microsoft.com/office/drawing/2014/main" id="{BE82D1F0-9B8D-F317-B943-DD12F6873CC5}"/>
              </a:ext>
            </a:extLst>
          </p:cNvPr>
          <p:cNvSpPr/>
          <p:nvPr/>
        </p:nvSpPr>
        <p:spPr>
          <a:xfrm flipV="1">
            <a:off x="-3" y="686923"/>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Rechteck 1">
            <a:extLst>
              <a:ext uri="{FF2B5EF4-FFF2-40B4-BE49-F238E27FC236}">
                <a16:creationId xmlns:a16="http://schemas.microsoft.com/office/drawing/2014/main" id="{1DD390AF-E9E7-28EA-352E-1FDB3187F9CB}"/>
              </a:ext>
            </a:extLst>
          </p:cNvPr>
          <p:cNvSpPr/>
          <p:nvPr/>
        </p:nvSpPr>
        <p:spPr>
          <a:xfrm>
            <a:off x="1" y="3531829"/>
            <a:ext cx="9143999" cy="5971657"/>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1" y="938578"/>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013" y="898765"/>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968" y="101579"/>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72844" y="668125"/>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44139" y="3910717"/>
            <a:ext cx="3265713" cy="5240677"/>
          </a:xfrm>
          <a:prstGeom prst="rect">
            <a:avLst/>
          </a:prstGeom>
          <a:ln>
            <a:noFill/>
          </a:ln>
          <a:effectLst>
            <a:outerShdw blurRad="190500" algn="tl" rotWithShape="0">
              <a:srgbClr val="000000">
                <a:alpha val="70000"/>
              </a:srgbClr>
            </a:outerShdw>
          </a:effectLst>
        </p:spPr>
      </p:pic>
      <p:sp>
        <p:nvSpPr>
          <p:cNvPr id="10" name="Textfeld 9">
            <a:extLst>
              <a:ext uri="{FF2B5EF4-FFF2-40B4-BE49-F238E27FC236}">
                <a16:creationId xmlns:a16="http://schemas.microsoft.com/office/drawing/2014/main" id="{0DFD48C8-94C6-02E6-F839-B83B484B7DD3}"/>
              </a:ext>
            </a:extLst>
          </p:cNvPr>
          <p:cNvSpPr txBox="1"/>
          <p:nvPr/>
        </p:nvSpPr>
        <p:spPr>
          <a:xfrm>
            <a:off x="4114801" y="3728856"/>
            <a:ext cx="4807131" cy="4955203"/>
          </a:xfrm>
          <a:prstGeom prst="rect">
            <a:avLst/>
          </a:prstGeom>
          <a:noFill/>
        </p:spPr>
        <p:txBody>
          <a:bodyPr wrap="square" rtlCol="0">
            <a:spAutoFit/>
          </a:bodyPr>
          <a:lstStyle/>
          <a:p>
            <a:r>
              <a:rPr lang="de-DE" b="1" dirty="0">
                <a:solidFill>
                  <a:schemeClr val="bg1"/>
                </a:solidFill>
              </a:rPr>
              <a:t>Willkommen zum E-Gitarrenunterricht</a:t>
            </a:r>
            <a:r>
              <a:rPr lang="de-DE" dirty="0">
                <a:solidFill>
                  <a:schemeClr val="bg1"/>
                </a:solidFill>
              </a:rPr>
              <a:t>!</a:t>
            </a:r>
          </a:p>
          <a:p>
            <a:endParaRPr lang="de-DE" sz="1200" dirty="0">
              <a:solidFill>
                <a:schemeClr val="bg1"/>
              </a:solidFill>
            </a:endParaRPr>
          </a:p>
          <a:p>
            <a:r>
              <a:rPr lang="de-DE" sz="1200" dirty="0">
                <a:solidFill>
                  <a:schemeClr val="bg1"/>
                </a:solidFill>
              </a:rPr>
              <a:t>In meinem E-Gitarrenunterricht lege ich großen Wert darauf, eine breite Palette an Fähigkeiten und Techniken zu vermitteln, um sicherzustellen, dass meine Schülerinnen und Schüler zu vielseitigen Gitarristinnen und Gitarristen heranwachsen. Mein Lehrplan umfasst sowohl das Lesen von Tabulaturen als auch das Notenlesen und bietet somit eine solide Grundlage für jedes musikalische Abenteuer.</a:t>
            </a:r>
          </a:p>
          <a:p>
            <a:r>
              <a:rPr lang="de-DE" sz="1200" dirty="0">
                <a:solidFill>
                  <a:schemeClr val="bg1"/>
                </a:solidFill>
              </a:rPr>
              <a:t>Der Unterricht deckt alle Aspekte des E-Gitarrenspiels ab, angefangen bei grundlegenden Rhythmen bis hin zu komplexem Solospiel. Dabei ist es mir wichtig, nicht nur die Techniken verschiedener Genres zu vermitteln, sondern auch das Verständnis für die Musiktheorie zu fördern.</a:t>
            </a:r>
          </a:p>
          <a:p>
            <a:r>
              <a:rPr lang="de-DE" sz="1200" dirty="0">
                <a:solidFill>
                  <a:schemeClr val="bg1"/>
                </a:solidFill>
              </a:rPr>
              <a:t>Im Mittelpunkt meines Unterrichts stehen eine Vielzahl von Spieltechniken, darunter Bendings, Slides, Sweeps und Tapping, die es meinen Schülerinnen und Schülern ermöglichen, ihren persönlichen Stil zu entwickeln und ihre Kreativität auszudrücken.</a:t>
            </a:r>
          </a:p>
          <a:p>
            <a:r>
              <a:rPr lang="de-DE" sz="1200" dirty="0">
                <a:solidFill>
                  <a:schemeClr val="bg1"/>
                </a:solidFill>
              </a:rPr>
              <a:t>Darüber hinaus biete ich Einblicke in die Welt der Harmonielehre, des Notenschreibens und der Komposition, um sicherzustellen, dass meine Schülerinnen und Schüler nicht nur großartige Spielerinnen und Spieler, sondern auch versierte Musikerinnen und Musiker werden.</a:t>
            </a:r>
          </a:p>
          <a:p>
            <a:r>
              <a:rPr lang="de-DE" sz="1200" dirty="0">
                <a:solidFill>
                  <a:schemeClr val="bg1"/>
                </a:solidFill>
              </a:rPr>
              <a:t>Egal, ob du gerade erst anfängst oder bereits Erfahrung hast, meine E-Gitarrenabteilung bietet eine inspirierende und unterstützende Lernumgebung für alle, die ihre musikalischen Fähigkeiten auf die nächste Stufe bringen möchten. Ich freue mich darauf, dich auf deiner musikalischen Reise zu begleiten!</a:t>
            </a:r>
          </a:p>
        </p:txBody>
      </p:sp>
      <p:sp>
        <p:nvSpPr>
          <p:cNvPr id="11" name="Rechteck 10">
            <a:extLst>
              <a:ext uri="{FF2B5EF4-FFF2-40B4-BE49-F238E27FC236}">
                <a16:creationId xmlns:a16="http://schemas.microsoft.com/office/drawing/2014/main" id="{C598CF4A-AE24-B538-D333-DFBCFCDBB861}"/>
              </a:ext>
            </a:extLst>
          </p:cNvPr>
          <p:cNvSpPr/>
          <p:nvPr/>
        </p:nvSpPr>
        <p:spPr>
          <a:xfrm>
            <a:off x="4222840" y="8731821"/>
            <a:ext cx="4591050" cy="361950"/>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12" name="Textfeld 11">
            <a:extLst>
              <a:ext uri="{FF2B5EF4-FFF2-40B4-BE49-F238E27FC236}">
                <a16:creationId xmlns:a16="http://schemas.microsoft.com/office/drawing/2014/main" id="{938C9BBE-2CD2-7BF0-3F17-B3EFFDF95E20}"/>
              </a:ext>
            </a:extLst>
          </p:cNvPr>
          <p:cNvSpPr txBox="1"/>
          <p:nvPr/>
        </p:nvSpPr>
        <p:spPr>
          <a:xfrm>
            <a:off x="6800331" y="168340"/>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4" name="Textfeld 13">
            <a:extLst>
              <a:ext uri="{FF2B5EF4-FFF2-40B4-BE49-F238E27FC236}">
                <a16:creationId xmlns:a16="http://schemas.microsoft.com/office/drawing/2014/main" id="{01085D62-8D14-B881-A82C-216A80F2B83E}"/>
              </a:ext>
            </a:extLst>
          </p:cNvPr>
          <p:cNvSpPr txBox="1"/>
          <p:nvPr/>
        </p:nvSpPr>
        <p:spPr>
          <a:xfrm>
            <a:off x="356345" y="9905211"/>
            <a:ext cx="8431306" cy="2769989"/>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E-Gitarrenunterricht benötigst du das richtige Equipment, um das Beste aus deinem Lernprozess herauszuholen. Eine E-Gitarre ist dabei natürlich unverzichtbar. Gerne stehe ich dir bei der Auswahl der richtigen Gitarre zur Seite, basierend auf deinen Bedürfnissen und Vorlieben.</a:t>
            </a:r>
          </a:p>
          <a:p>
            <a:r>
              <a:rPr lang="de-DE" sz="1200" dirty="0">
                <a:solidFill>
                  <a:schemeClr val="bg1"/>
                </a:solidFill>
              </a:rPr>
              <a:t>Ein Verstärker ist ebenfalls wichtig, um den Klang deiner E-Gitarre zu verstärken und verschiedene Effekte auszuprobieren. Eine passende Tasche schützt deine Gitarre unterwegs und erleichtert den Transport.</a:t>
            </a:r>
          </a:p>
          <a:p>
            <a:r>
              <a:rPr lang="de-DE" sz="1200" dirty="0">
                <a:solidFill>
                  <a:schemeClr val="bg1"/>
                </a:solidFill>
              </a:rPr>
              <a:t>Im Unterricht arbeite ich mit Lehrbüchern, die speziell auf die Bedürfnisse von E-Gitarrenschülern zugeschnitten sind. Ich empfehle dir daher das entsprechende Lehrbuch, das wir im Unterricht verwenden werden. Zusätzliche Noten und Übungsblätter sende ich dir gerne per E-Mail oder als Kopie zu, damit du auch zu Hause weiter üben kannst.</a:t>
            </a:r>
          </a:p>
          <a:p>
            <a:r>
              <a:rPr lang="de-DE" sz="1200" dirty="0">
                <a:solidFill>
                  <a:schemeClr val="bg1"/>
                </a:solidFill>
              </a:rPr>
              <a:t>Zusätzliches Zubehör wie Plektren, Kapodaster, ein Stimmgerät, ein Notenständer und eine Fußbank sind zunächst optional, können aber je nach Bedarf später erworben werden, um dein Spielerlebnis zu verbessern und deine Fähigkeiten weiter zu vertiefen.</a:t>
            </a:r>
          </a:p>
          <a:p>
            <a:endParaRPr lang="de-DE" sz="1200" dirty="0">
              <a:solidFill>
                <a:schemeClr val="bg1"/>
              </a:solidFill>
            </a:endParaRPr>
          </a:p>
        </p:txBody>
      </p:sp>
      <p:sp>
        <p:nvSpPr>
          <p:cNvPr id="8" name="Rechteck 7">
            <a:extLst>
              <a:ext uri="{FF2B5EF4-FFF2-40B4-BE49-F238E27FC236}">
                <a16:creationId xmlns:a16="http://schemas.microsoft.com/office/drawing/2014/main" id="{A7105AAC-C5E9-FF5C-ADF7-1CEE3B61055B}"/>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3A438207-1413-04A9-92DE-AC0AD670115A}"/>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3274176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0" y="710369"/>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4" y="3555274"/>
            <a:ext cx="9143999" cy="6938999"/>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4" y="962024"/>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016" y="922211"/>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965" y="95571"/>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72847" y="691571"/>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44142" y="3934163"/>
            <a:ext cx="3265713" cy="5240677"/>
          </a:xfrm>
          <a:prstGeom prst="rect">
            <a:avLst/>
          </a:prstGeom>
          <a:ln>
            <a:noFill/>
          </a:ln>
          <a:effectLst>
            <a:outerShdw blurRad="190500" algn="tl" rotWithShape="0">
              <a:srgbClr val="000000">
                <a:alpha val="70000"/>
              </a:srgbClr>
            </a:outerShdw>
          </a:effectLst>
        </p:spPr>
      </p:pic>
      <p:sp>
        <p:nvSpPr>
          <p:cNvPr id="10" name="Textfeld 9">
            <a:extLst>
              <a:ext uri="{FF2B5EF4-FFF2-40B4-BE49-F238E27FC236}">
                <a16:creationId xmlns:a16="http://schemas.microsoft.com/office/drawing/2014/main" id="{0DFD48C8-94C6-02E6-F839-B83B484B7DD3}"/>
              </a:ext>
            </a:extLst>
          </p:cNvPr>
          <p:cNvSpPr txBox="1"/>
          <p:nvPr/>
        </p:nvSpPr>
        <p:spPr>
          <a:xfrm>
            <a:off x="4153993" y="3752300"/>
            <a:ext cx="4741817" cy="6186309"/>
          </a:xfrm>
          <a:prstGeom prst="rect">
            <a:avLst/>
          </a:prstGeom>
          <a:noFill/>
        </p:spPr>
        <p:txBody>
          <a:bodyPr wrap="square" rtlCol="0">
            <a:spAutoFit/>
          </a:bodyPr>
          <a:lstStyle/>
          <a:p>
            <a:pPr algn="ctr"/>
            <a:r>
              <a:rPr lang="de-DE" b="1" dirty="0">
                <a:solidFill>
                  <a:schemeClr val="bg1"/>
                </a:solidFill>
              </a:rPr>
              <a:t>Willkommen zum klassischen Gitarrenunterricht!</a:t>
            </a:r>
          </a:p>
          <a:p>
            <a:endParaRPr lang="de-DE" sz="1200" b="1" dirty="0">
              <a:solidFill>
                <a:schemeClr val="bg1"/>
              </a:solidFill>
            </a:endParaRPr>
          </a:p>
          <a:p>
            <a:r>
              <a:rPr lang="de-DE" sz="1200" dirty="0">
                <a:solidFill>
                  <a:schemeClr val="bg1"/>
                </a:solidFill>
              </a:rPr>
              <a:t>Mein klassischer Gitarrenunterricht bietet eine reichhaltige Erfahrung für Schülerinnen und Schüler jeden Alters. Ich lege besonderen Wert darauf, eine solide Grundlage im Notenlesen zu vermitteln, was eine essentielle Fähigkeit für ein tiefgehendes Verständnis der Musik darstellt.</a:t>
            </a:r>
          </a:p>
          <a:p>
            <a:r>
              <a:rPr lang="de-DE" sz="1200" dirty="0">
                <a:solidFill>
                  <a:schemeClr val="bg1"/>
                </a:solidFill>
              </a:rPr>
              <a:t>Ich bringe eine breite Palette an Techniken in den Unterricht ein, um sicherzustellen, dass meine Schülerinnen und Schüler die Kunst des Gitarrenspiels in all ihrer Vielfalt erleben. Ob Fingerpicking, Arpeggien oder die Nuancen der klassischen Interpretation - bei mir werden die Grundlagen ebenso wie fortgeschrittene Techniken vermittelt.</a:t>
            </a:r>
          </a:p>
          <a:p>
            <a:r>
              <a:rPr lang="de-DE" sz="1200" dirty="0">
                <a:solidFill>
                  <a:schemeClr val="bg1"/>
                </a:solidFill>
              </a:rPr>
              <a:t>Meine Schülerinnen und Schüler machen eine musikalische Reise durch die Geschichte und Moderne, unterstützt durch klassische Lehrbücher, die eine breite Palette von Komponisten und Stilen abdecken.</a:t>
            </a:r>
          </a:p>
          <a:p>
            <a:r>
              <a:rPr lang="de-DE" sz="1200" dirty="0">
                <a:solidFill>
                  <a:schemeClr val="bg1"/>
                </a:solidFill>
              </a:rPr>
              <a:t>Besonders für Kinder bietet ein klassischer Einstieg ins Gitarrespielen eine sinnvolle Basis. Durch schrittweises Lernen der Noten werden sie behutsam an das Instrument herangeführt, ohne überfordert zu sein. Dies legt den Grundstein für eine lebenslange musikalische Reise voller Freude und Entdeckungen.</a:t>
            </a:r>
          </a:p>
          <a:p>
            <a:r>
              <a:rPr lang="de-DE" sz="1200" dirty="0">
                <a:solidFill>
                  <a:schemeClr val="bg1"/>
                </a:solidFill>
              </a:rPr>
              <a:t>Zusätzlich zu den technischen Fähigkeiten widmen ich mich auch den kompositorischen Grundlagen, der Harmonielehre und der Gehörbildung, um sicherzustellen, dass meine Schülerinnen und Schüler nicht nur großartige Spielerinnen und Spieler, sondern auch versierte Musikerinnen und Musiker werden.</a:t>
            </a:r>
          </a:p>
          <a:p>
            <a:r>
              <a:rPr lang="de-DE" sz="1200" dirty="0">
                <a:solidFill>
                  <a:schemeClr val="bg1"/>
                </a:solidFill>
              </a:rPr>
              <a:t>Egal, ob du ein Anfänger bist oder bereits Erfahrung hast, meine Klassische Gitarrenabteilung bietet eine inspirierende und unterstützende Lernumgebung für alle, die ihre Liebe zur Musik entdecken und vertiefen möchten. Ich freue mich darauf, dich auf deiner musikalischen Reise zu begleiten</a:t>
            </a:r>
          </a:p>
        </p:txBody>
      </p:sp>
      <p:sp>
        <p:nvSpPr>
          <p:cNvPr id="2" name="Rechteck 1">
            <a:extLst>
              <a:ext uri="{FF2B5EF4-FFF2-40B4-BE49-F238E27FC236}">
                <a16:creationId xmlns:a16="http://schemas.microsoft.com/office/drawing/2014/main" id="{D06684E2-3B35-98A2-5F85-8B223382AD5E}"/>
              </a:ext>
            </a:extLst>
          </p:cNvPr>
          <p:cNvSpPr/>
          <p:nvPr/>
        </p:nvSpPr>
        <p:spPr>
          <a:xfrm>
            <a:off x="4229375" y="9938608"/>
            <a:ext cx="4591050" cy="361950"/>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00334" y="163834"/>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Rechteck 11">
            <a:extLst>
              <a:ext uri="{FF2B5EF4-FFF2-40B4-BE49-F238E27FC236}">
                <a16:creationId xmlns:a16="http://schemas.microsoft.com/office/drawing/2014/main" id="{79176F6E-82E6-5E7C-B69B-AF9AB60BCB64}"/>
              </a:ext>
            </a:extLst>
          </p:cNvPr>
          <p:cNvSpPr/>
          <p:nvPr/>
        </p:nvSpPr>
        <p:spPr>
          <a:xfrm>
            <a:off x="1" y="10870795"/>
            <a:ext cx="9143999" cy="2998707"/>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feld 12">
            <a:extLst>
              <a:ext uri="{FF2B5EF4-FFF2-40B4-BE49-F238E27FC236}">
                <a16:creationId xmlns:a16="http://schemas.microsoft.com/office/drawing/2014/main" id="{A202FA58-6DC9-1A9F-09B5-5C4E2FC71B44}"/>
              </a:ext>
            </a:extLst>
          </p:cNvPr>
          <p:cNvSpPr txBox="1"/>
          <p:nvPr/>
        </p:nvSpPr>
        <p:spPr>
          <a:xfrm>
            <a:off x="416856" y="10965904"/>
            <a:ext cx="8310282" cy="3046988"/>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klassischen Gitarrenunterricht ist die richtige Ausrüstung entscheidend, um deine Lernerfahrung zu optimieren. Eine klassische Gitarre, die perfekt zu deiner Körpergröße passt, ist von großer Bedeutung. Besonders für Kinder gibt es kleinere Größen wie 1/2 oder 3/4 Gitarren, die das Lernen erleichtern und den Komfort erhöhen. Gerne stehe ich dir bei der Auswahl der passenden Gitarre zur Seite, damit du das Instrument findest, das deinen Bedürfnissen entspricht.</a:t>
            </a:r>
          </a:p>
          <a:p>
            <a:r>
              <a:rPr lang="de-DE" sz="1200" dirty="0">
                <a:solidFill>
                  <a:schemeClr val="bg1"/>
                </a:solidFill>
              </a:rPr>
              <a:t>Eine Tasche bietet nicht nur Schutz für deine Gitarre, sondern erleichtert auch den Transport.</a:t>
            </a:r>
          </a:p>
          <a:p>
            <a:r>
              <a:rPr lang="de-DE" sz="1200" dirty="0">
                <a:solidFill>
                  <a:schemeClr val="bg1"/>
                </a:solidFill>
              </a:rPr>
              <a:t>Zusätzliches Zubehör wie eine Fußbank, ein Notenständer, ein Stimmgerät und ein Kapodaster können im Laufe der Zeit sinnvoll sein, um dein Spielerlebnis zu verbessern und deine Fähigkeiten zu erweitern. Ich berate dich gerne, wann und ob du diese Utensilien benötigst.</a:t>
            </a:r>
          </a:p>
          <a:p>
            <a:r>
              <a:rPr lang="de-DE" sz="1200" dirty="0">
                <a:solidFill>
                  <a:schemeClr val="bg1"/>
                </a:solidFill>
              </a:rPr>
              <a:t>Im Unterricht verwenden wir spezielle Lehrbücher, die auf die Bedürfnisse klassischer Gitarrenschüler zugeschnitten sind. Ich empfehle dir daher das entsprechende Lehrbuch, das wir im Unterricht verwenden werden. Zusätzliche Noten und Übungsblätter sende ich dir gerne per E-Mail oder als Kopie zu, damit du auch zu Hause weiter üben kannst und den Unterricht optimal unterstützt.</a:t>
            </a:r>
          </a:p>
          <a:p>
            <a:endParaRPr lang="de-DE" sz="1200" b="1" dirty="0">
              <a:solidFill>
                <a:schemeClr val="bg1"/>
              </a:solidFill>
            </a:endParaRPr>
          </a:p>
        </p:txBody>
      </p:sp>
      <p:sp>
        <p:nvSpPr>
          <p:cNvPr id="14" name="Rechteck 13">
            <a:extLst>
              <a:ext uri="{FF2B5EF4-FFF2-40B4-BE49-F238E27FC236}">
                <a16:creationId xmlns:a16="http://schemas.microsoft.com/office/drawing/2014/main" id="{B2FB629B-C4A8-2A0E-DF03-A94C94D1684D}"/>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7617AFAE-366B-893C-0D1F-5508E727B554}"/>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3226719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5" y="710369"/>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1" y="3555275"/>
            <a:ext cx="9143999" cy="5909085"/>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1" y="962024"/>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011" y="922211"/>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846" y="115626"/>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72842" y="691571"/>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44137" y="3934163"/>
            <a:ext cx="3265713" cy="5240677"/>
          </a:xfrm>
          <a:prstGeom prst="rect">
            <a:avLst/>
          </a:prstGeom>
          <a:ln>
            <a:noFill/>
          </a:ln>
          <a:effectLst>
            <a:outerShdw blurRad="190500" algn="tl" rotWithShape="0">
              <a:srgbClr val="000000">
                <a:alpha val="70000"/>
              </a:srgbClr>
            </a:outerShdw>
          </a:effectLst>
        </p:spPr>
      </p:pic>
      <p:sp>
        <p:nvSpPr>
          <p:cNvPr id="2" name="Rechteck 1">
            <a:extLst>
              <a:ext uri="{FF2B5EF4-FFF2-40B4-BE49-F238E27FC236}">
                <a16:creationId xmlns:a16="http://schemas.microsoft.com/office/drawing/2014/main" id="{D06684E2-3B35-98A2-5F85-8B223382AD5E}"/>
              </a:ext>
            </a:extLst>
          </p:cNvPr>
          <p:cNvSpPr/>
          <p:nvPr/>
        </p:nvSpPr>
        <p:spPr>
          <a:xfrm>
            <a:off x="4263973" y="8679664"/>
            <a:ext cx="4591050" cy="361950"/>
          </a:xfrm>
          <a:prstGeom prst="rect">
            <a:avLst/>
          </a:prstGeom>
          <a:solidFill>
            <a:srgbClr val="AAC527"/>
          </a:solidFill>
          <a:ln>
            <a:noFill/>
          </a:ln>
          <a:effectLst>
            <a:glow rad="127000">
              <a:schemeClr val="tx1">
                <a:alpha val="2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03453" y="182632"/>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Rechteck 11">
            <a:extLst>
              <a:ext uri="{FF2B5EF4-FFF2-40B4-BE49-F238E27FC236}">
                <a16:creationId xmlns:a16="http://schemas.microsoft.com/office/drawing/2014/main" id="{79176F6E-82E6-5E7C-B69B-AF9AB60BCB64}"/>
              </a:ext>
            </a:extLst>
          </p:cNvPr>
          <p:cNvSpPr/>
          <p:nvPr/>
        </p:nvSpPr>
        <p:spPr>
          <a:xfrm>
            <a:off x="-5" y="9840883"/>
            <a:ext cx="9143999" cy="3173502"/>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feld 12">
            <a:extLst>
              <a:ext uri="{FF2B5EF4-FFF2-40B4-BE49-F238E27FC236}">
                <a16:creationId xmlns:a16="http://schemas.microsoft.com/office/drawing/2014/main" id="{A202FA58-6DC9-1A9F-09B5-5C4E2FC71B44}"/>
              </a:ext>
            </a:extLst>
          </p:cNvPr>
          <p:cNvSpPr txBox="1"/>
          <p:nvPr/>
        </p:nvSpPr>
        <p:spPr>
          <a:xfrm>
            <a:off x="262716" y="9940835"/>
            <a:ext cx="8310282" cy="3693319"/>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Westerngitarrenunterricht ist die richtige Ausrüstung entscheidend, um dein musikalisches Abenteuer optimal zu unterstützen. Eine Westerngitarre, die perfekt zu deinen Bedürfnissen passt, sei es mit Tonabnehmer für Bühnenauftritte oder ohne für gemütliche Sessions zu Hause, ist von großer Bedeutung. Auch die Größe der Gitarre sollte auf deine Körpergröße abgestimmt sein, um ein komfortables Spiel zu ermöglichen. Gerne berate ich dich bei der Auswahl der passenden Gitarre, damit du das Instrument findest, das zu dir und deinem Stil passt.</a:t>
            </a:r>
          </a:p>
          <a:p>
            <a:r>
              <a:rPr lang="de-DE" sz="1200" dirty="0">
                <a:solidFill>
                  <a:schemeClr val="bg1"/>
                </a:solidFill>
              </a:rPr>
              <a:t>Eine Tasche bietet nicht nur Schutz für deine Gitarre, sondern erleichtert auch den Transport.</a:t>
            </a:r>
          </a:p>
          <a:p>
            <a:r>
              <a:rPr lang="de-DE" sz="1200" dirty="0">
                <a:solidFill>
                  <a:schemeClr val="bg1"/>
                </a:solidFill>
              </a:rPr>
              <a:t>Zusätzliches Zubehör wie eine Fußbank, ein Notenständer, ein Stimmgerät und ein Kapodaster können im Laufe der Zeit sinnvoll sein, um dein Spielerlebnis zu verbessern und deine Fähigkeiten zu erweitern. Ich stehe dir gerne zur Seite, um zu entscheiden, wann und ob du diese Utensilien benötigst.</a:t>
            </a:r>
          </a:p>
          <a:p>
            <a:r>
              <a:rPr lang="de-DE" sz="1200" dirty="0">
                <a:solidFill>
                  <a:schemeClr val="bg1"/>
                </a:solidFill>
              </a:rPr>
              <a:t>Im Unterricht verwenden wir spezielle Lehrbücher, die auf die Bedürfnisse von Westerngitarrenschülern zugeschnitten sind. Ich empfehle dir daher das entsprechende Lehrbuch, das wir im Unterricht verwenden werden. Zusätzliche Noten und Übungsblätter sende ich dir gerne per E-Mail oder als Kopie zu, damit du auch zu Hause weiter üben und den Unterricht optimal unterstützen kannst.</a:t>
            </a:r>
          </a:p>
          <a:p>
            <a:endParaRPr lang="de-DE" sz="1200" b="1" dirty="0">
              <a:solidFill>
                <a:schemeClr val="bg1"/>
              </a:solidFill>
            </a:endParaRPr>
          </a:p>
          <a:p>
            <a:endParaRPr lang="de-DE" b="1" dirty="0">
              <a:solidFill>
                <a:schemeClr val="bg1"/>
              </a:solidFill>
            </a:endParaRPr>
          </a:p>
          <a:p>
            <a:endParaRPr lang="de-DE" sz="1200" b="1" dirty="0">
              <a:solidFill>
                <a:schemeClr val="bg1"/>
              </a:solidFill>
            </a:endParaRPr>
          </a:p>
        </p:txBody>
      </p:sp>
      <p:sp>
        <p:nvSpPr>
          <p:cNvPr id="14" name="Textfeld 13">
            <a:extLst>
              <a:ext uri="{FF2B5EF4-FFF2-40B4-BE49-F238E27FC236}">
                <a16:creationId xmlns:a16="http://schemas.microsoft.com/office/drawing/2014/main" id="{D0A2B94B-E167-3950-4E41-06F5088D76AA}"/>
              </a:ext>
            </a:extLst>
          </p:cNvPr>
          <p:cNvSpPr txBox="1"/>
          <p:nvPr/>
        </p:nvSpPr>
        <p:spPr>
          <a:xfrm>
            <a:off x="4189028" y="3785226"/>
            <a:ext cx="4692557" cy="4985980"/>
          </a:xfrm>
          <a:prstGeom prst="rect">
            <a:avLst/>
          </a:prstGeom>
          <a:noFill/>
        </p:spPr>
        <p:txBody>
          <a:bodyPr wrap="square" rtlCol="0">
            <a:spAutoFit/>
          </a:bodyPr>
          <a:lstStyle/>
          <a:p>
            <a:pPr algn="ctr"/>
            <a:r>
              <a:rPr lang="de-DE" b="1" dirty="0">
                <a:solidFill>
                  <a:schemeClr val="bg1"/>
                </a:solidFill>
              </a:rPr>
              <a:t>Willkommen beim Westerngitarrenunterricht,</a:t>
            </a:r>
          </a:p>
          <a:p>
            <a:pPr algn="ctr"/>
            <a:endParaRPr lang="de-DE" b="1" dirty="0">
              <a:solidFill>
                <a:schemeClr val="bg1"/>
              </a:solidFill>
            </a:endParaRPr>
          </a:p>
          <a:p>
            <a:r>
              <a:rPr lang="de-DE" sz="1200" dirty="0">
                <a:solidFill>
                  <a:schemeClr val="bg1"/>
                </a:solidFill>
              </a:rPr>
              <a:t>wo das typische Lagerfeuerinstrument zu neuen Höhenflügen ansetzt! </a:t>
            </a:r>
          </a:p>
          <a:p>
            <a:r>
              <a:rPr lang="de-DE" sz="1200" dirty="0">
                <a:solidFill>
                  <a:schemeClr val="bg1"/>
                </a:solidFill>
              </a:rPr>
              <a:t>Hier entdeckst du, dass die Westerngitarre weit mehr ist als nur ein Begleitinstrument für gemütliche Abende am Lagerfeuer.</a:t>
            </a:r>
          </a:p>
          <a:p>
            <a:r>
              <a:rPr lang="de-DE" sz="1200" dirty="0">
                <a:solidFill>
                  <a:schemeClr val="bg1"/>
                </a:solidFill>
              </a:rPr>
              <a:t>Im Unterricht lernst du nicht nur traditionelle Noten und Tabulaturen, sondern auch eine Vielzahl von Spieltechniken, die das Repertoire deiner Gitarrenkunst erweitern werden. Von klassischen Strumming-Patterns bis hin zu komplexen Fingerpicking-Stilen, inspiriert von Meistern wie Tommy Emmanuel oder Chet Atkins, ist alles dabei.</a:t>
            </a:r>
          </a:p>
          <a:p>
            <a:r>
              <a:rPr lang="de-DE" sz="1200" dirty="0">
                <a:solidFill>
                  <a:schemeClr val="bg1"/>
                </a:solidFill>
              </a:rPr>
              <a:t>Neben dem praktischen Spiel werden auch theoretische Grundlagen wie Harmonielehre und Improvisation vermittelt, um deine musikalischen Fähigkeiten ganzheitlich zu entwickeln. Wenn du möchtest, können wir sogar die Grundlagen des begleitenden Gesangs integrieren, um deine Performance noch authentischer zu gestalten.</a:t>
            </a:r>
          </a:p>
          <a:p>
            <a:r>
              <a:rPr lang="de-DE" sz="1200" dirty="0">
                <a:solidFill>
                  <a:schemeClr val="bg1"/>
                </a:solidFill>
              </a:rPr>
              <a:t>Egal, ob du dich für die traditionellen Klänge der Country-Musik begeisterst oder die Techniken moderner Gitarristen erforschen möchtest, im Westerngitarrenunterricht findest du Raum für deine kreativen Ausdrucksmöglichkeiten. Bereite dich darauf vor, deine Gitarre in einem neuen Licht zu sehen und dich musikalisch weiterzuentwickeln!</a:t>
            </a:r>
          </a:p>
        </p:txBody>
      </p:sp>
      <p:sp>
        <p:nvSpPr>
          <p:cNvPr id="10" name="Rechteck 9">
            <a:extLst>
              <a:ext uri="{FF2B5EF4-FFF2-40B4-BE49-F238E27FC236}">
                <a16:creationId xmlns:a16="http://schemas.microsoft.com/office/drawing/2014/main" id="{71D779FE-C463-E263-D6E3-B18B860C90C5}"/>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C137D0E7-C66B-9C84-4BFB-B5CE0ABAB496}"/>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1468046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5" y="686923"/>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1" y="3531829"/>
            <a:ext cx="9143999" cy="5909085"/>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1" y="938578"/>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011" y="898765"/>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970" y="92180"/>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72842" y="668125"/>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44137" y="3910717"/>
            <a:ext cx="3265713" cy="5240677"/>
          </a:xfrm>
          <a:prstGeom prst="rect">
            <a:avLst/>
          </a:prstGeom>
          <a:ln>
            <a:noFill/>
          </a:ln>
          <a:effectLst>
            <a:outerShdw blurRad="190500" algn="tl" rotWithShape="0">
              <a:srgbClr val="000000">
                <a:alpha val="70000"/>
              </a:srgbClr>
            </a:outerShdw>
          </a:effectLst>
        </p:spPr>
      </p:pic>
      <p:sp>
        <p:nvSpPr>
          <p:cNvPr id="2" name="Rechteck 1">
            <a:extLst>
              <a:ext uri="{FF2B5EF4-FFF2-40B4-BE49-F238E27FC236}">
                <a16:creationId xmlns:a16="http://schemas.microsoft.com/office/drawing/2014/main" id="{D06684E2-3B35-98A2-5F85-8B223382AD5E}"/>
              </a:ext>
            </a:extLst>
          </p:cNvPr>
          <p:cNvSpPr/>
          <p:nvPr/>
        </p:nvSpPr>
        <p:spPr>
          <a:xfrm>
            <a:off x="4290535" y="8622035"/>
            <a:ext cx="4591050" cy="361950"/>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00329" y="174140"/>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Rechteck 11">
            <a:extLst>
              <a:ext uri="{FF2B5EF4-FFF2-40B4-BE49-F238E27FC236}">
                <a16:creationId xmlns:a16="http://schemas.microsoft.com/office/drawing/2014/main" id="{79176F6E-82E6-5E7C-B69B-AF9AB60BCB64}"/>
              </a:ext>
            </a:extLst>
          </p:cNvPr>
          <p:cNvSpPr/>
          <p:nvPr/>
        </p:nvSpPr>
        <p:spPr>
          <a:xfrm>
            <a:off x="-6" y="9817435"/>
            <a:ext cx="9143999" cy="3173502"/>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feld 12">
            <a:extLst>
              <a:ext uri="{FF2B5EF4-FFF2-40B4-BE49-F238E27FC236}">
                <a16:creationId xmlns:a16="http://schemas.microsoft.com/office/drawing/2014/main" id="{A202FA58-6DC9-1A9F-09B5-5C4E2FC71B44}"/>
              </a:ext>
            </a:extLst>
          </p:cNvPr>
          <p:cNvSpPr txBox="1"/>
          <p:nvPr/>
        </p:nvSpPr>
        <p:spPr>
          <a:xfrm>
            <a:off x="262715" y="9917386"/>
            <a:ext cx="8310282" cy="3231654"/>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E-Bassunterricht ist die richtige Ausrüstung entscheidend, um deine musikalischen Fähigkeiten optimal zu entwickeln. Ein E-Bass ist das Herzstück deines Spiels, sowohl im Unterricht als auch beim Üben zu Hause. Gerne stehe ich dir bei der Auswahl eines passenden Basses zur Seite, der deinen Bedürfnissen und Vorlieben entspricht.</a:t>
            </a:r>
          </a:p>
          <a:p>
            <a:r>
              <a:rPr lang="de-DE" sz="1200" dirty="0">
                <a:solidFill>
                  <a:schemeClr val="bg1"/>
                </a:solidFill>
              </a:rPr>
              <a:t>Ein Verstärker ist ebenso wichtig, um den Klang deines E-Basses zu verstärken und die Nuancen deines Spiels zu erfassen. Eine passende Tasche bietet Schutz für dein Instrument und erleichtert den Transport zum Unterricht oder zu Auftritten.</a:t>
            </a:r>
          </a:p>
          <a:p>
            <a:r>
              <a:rPr lang="de-DE" sz="1200" dirty="0">
                <a:solidFill>
                  <a:schemeClr val="bg1"/>
                </a:solidFill>
              </a:rPr>
              <a:t>Im Unterricht verwenden wir spezielle Lehrbücher, die auf die Bedürfnisse von E-Bass-Schülern zugeschnitten sind. Ich empfehle dir daher das entsprechende Lehrbuch, das wir im Unterricht verwenden werden. Zusätzliche Noten und Übungsblätter sende ich dir gerne per E-Mail oder als Kopie zu, damit du auch zu Hause weiter üben kannst und den Unterricht optimal unterstützt.</a:t>
            </a:r>
          </a:p>
          <a:p>
            <a:r>
              <a:rPr lang="de-DE" sz="1200" dirty="0">
                <a:solidFill>
                  <a:schemeClr val="bg1"/>
                </a:solidFill>
              </a:rPr>
              <a:t>Zusätzliches Zubehör wie Plektren, ein Stimmgerät, ein Notenständer und eine Fußbank sind zunächst optional, können aber je nach Bedarf später erworben werden, um dein Spielerlebnis zu verbessern und deine Fähigkeiten weiter zu vertiefen. Ich stehe dir gerne zur Verfügung, um zu entscheiden, welches Zubehör für dich sinnvoll ist und wann der richtige Zeitpunkt für die Anschaffung ist.</a:t>
            </a:r>
          </a:p>
          <a:p>
            <a:endParaRPr lang="de-DE" sz="1200" b="1" dirty="0">
              <a:solidFill>
                <a:schemeClr val="bg1"/>
              </a:solidFill>
            </a:endParaRPr>
          </a:p>
        </p:txBody>
      </p:sp>
      <p:sp>
        <p:nvSpPr>
          <p:cNvPr id="10" name="Textfeld 9">
            <a:extLst>
              <a:ext uri="{FF2B5EF4-FFF2-40B4-BE49-F238E27FC236}">
                <a16:creationId xmlns:a16="http://schemas.microsoft.com/office/drawing/2014/main" id="{054BAF21-7F8A-2503-9327-B3CD013314C7}"/>
              </a:ext>
            </a:extLst>
          </p:cNvPr>
          <p:cNvSpPr txBox="1"/>
          <p:nvPr/>
        </p:nvSpPr>
        <p:spPr>
          <a:xfrm>
            <a:off x="4229369" y="3818078"/>
            <a:ext cx="4652216" cy="4708981"/>
          </a:xfrm>
          <a:prstGeom prst="rect">
            <a:avLst/>
          </a:prstGeom>
          <a:noFill/>
        </p:spPr>
        <p:txBody>
          <a:bodyPr wrap="square" rtlCol="0">
            <a:spAutoFit/>
          </a:bodyPr>
          <a:lstStyle/>
          <a:p>
            <a:r>
              <a:rPr lang="de-DE" b="1" dirty="0">
                <a:solidFill>
                  <a:schemeClr val="bg1"/>
                </a:solidFill>
              </a:rPr>
              <a:t>Willkommen zum Bassunterricht, </a:t>
            </a:r>
          </a:p>
          <a:p>
            <a:endParaRPr lang="de-DE" sz="1200" b="1" dirty="0">
              <a:solidFill>
                <a:schemeClr val="bg1"/>
              </a:solidFill>
            </a:endParaRPr>
          </a:p>
          <a:p>
            <a:r>
              <a:rPr lang="de-DE" sz="1200" dirty="0">
                <a:solidFill>
                  <a:schemeClr val="bg1"/>
                </a:solidFill>
              </a:rPr>
              <a:t>wo wir die Grundlagen des Grooves erforschen und deine Bassfertigkeiten auf ein neues Level heben! Egal, ob du mit Plektrum oder Fingern spielst, hier lernst du alle wichtigen Techniken, um verschiedene Musikstile zu beherrschen und deine eigenen einzigartigen Sounds zu entwickeln.</a:t>
            </a:r>
          </a:p>
          <a:p>
            <a:r>
              <a:rPr lang="de-DE" sz="1200" dirty="0">
                <a:solidFill>
                  <a:schemeClr val="bg1"/>
                </a:solidFill>
              </a:rPr>
              <a:t>Der Schlüssel zum erfolgreichen Bassspiel liegt im richtigen Groove. Das Zusammenspiel mit dem Schlagzeug bildet die solide Grundlage eines jeden großartigen Songs. Wir werden uns darauf konzentrieren, wie du deinen Groove perfektionieren und dich nahtlos in das Rhythmusgefüge eines Stücks einfügen kannst.</a:t>
            </a:r>
          </a:p>
          <a:p>
            <a:r>
              <a:rPr lang="de-DE" sz="1200" dirty="0">
                <a:solidFill>
                  <a:schemeClr val="bg1"/>
                </a:solidFill>
              </a:rPr>
              <a:t>Im Unterricht werden sowohl Noten als auch Tabulaturen beigebracht, um deine musikalische Vielseitigkeit zu fördern und deine Fähigkeiten zu erweitern. Darüber hinaus werden wir theoretische Grundlagen wie Harmonielehre und Improvisation erforschen, um deine musikalische Bandbreite weiter zu vertiefen und deine Kreativität zu entfalten.</a:t>
            </a:r>
          </a:p>
          <a:p>
            <a:r>
              <a:rPr lang="de-DE" sz="1200" dirty="0">
                <a:solidFill>
                  <a:schemeClr val="bg1"/>
                </a:solidFill>
              </a:rPr>
              <a:t>Egal, ob du dich für klassische Rock-Riffs, funky Grooves, Jazz-Improvisationen oder etwas ganz anderes interessierst, im Bassunterricht wirst du die Werkzeuge und das Verständnis entwickeln, um in jedem Genre brillant zu glänzen. Bereite dich darauf vor, in die Welt des Basses einzutauchen und deine musikalischen Horizonte zu erweitern!</a:t>
            </a:r>
          </a:p>
        </p:txBody>
      </p:sp>
      <p:sp>
        <p:nvSpPr>
          <p:cNvPr id="14" name="Rechteck 13">
            <a:extLst>
              <a:ext uri="{FF2B5EF4-FFF2-40B4-BE49-F238E27FC236}">
                <a16:creationId xmlns:a16="http://schemas.microsoft.com/office/drawing/2014/main" id="{56E4F6D4-421F-C62D-7889-5F737842FF67}"/>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32E081EC-8049-B0F7-19CA-DB93A7E0ACDF}"/>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1459775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0" y="3620461"/>
            <a:ext cx="9143999" cy="6477375"/>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3401"/>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62759" y="3934164"/>
            <a:ext cx="3265713" cy="5240677"/>
          </a:xfrm>
          <a:prstGeom prst="rect">
            <a:avLst/>
          </a:prstGeom>
          <a:ln>
            <a:noFill/>
          </a:ln>
          <a:effectLst>
            <a:outerShdw blurRad="190500" algn="tl" rotWithShape="0">
              <a:srgbClr val="000000">
                <a:alpha val="70000"/>
              </a:srgbClr>
            </a:outerShdw>
          </a:effectLst>
        </p:spPr>
      </p:pic>
      <p:sp>
        <p:nvSpPr>
          <p:cNvPr id="2" name="Rechteck 1">
            <a:extLst>
              <a:ext uri="{FF2B5EF4-FFF2-40B4-BE49-F238E27FC236}">
                <a16:creationId xmlns:a16="http://schemas.microsoft.com/office/drawing/2014/main" id="{D06684E2-3B35-98A2-5F85-8B223382AD5E}"/>
              </a:ext>
            </a:extLst>
          </p:cNvPr>
          <p:cNvSpPr/>
          <p:nvPr/>
        </p:nvSpPr>
        <p:spPr>
          <a:xfrm>
            <a:off x="4309157" y="8006801"/>
            <a:ext cx="4591050" cy="361950"/>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66211"/>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Rechteck 11">
            <a:extLst>
              <a:ext uri="{FF2B5EF4-FFF2-40B4-BE49-F238E27FC236}">
                <a16:creationId xmlns:a16="http://schemas.microsoft.com/office/drawing/2014/main" id="{79176F6E-82E6-5E7C-B69B-AF9AB60BCB64}"/>
              </a:ext>
            </a:extLst>
          </p:cNvPr>
          <p:cNvSpPr/>
          <p:nvPr/>
        </p:nvSpPr>
        <p:spPr>
          <a:xfrm>
            <a:off x="18617" y="10458611"/>
            <a:ext cx="9143999" cy="3078969"/>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feld 12">
            <a:extLst>
              <a:ext uri="{FF2B5EF4-FFF2-40B4-BE49-F238E27FC236}">
                <a16:creationId xmlns:a16="http://schemas.microsoft.com/office/drawing/2014/main" id="{A202FA58-6DC9-1A9F-09B5-5C4E2FC71B44}"/>
              </a:ext>
            </a:extLst>
          </p:cNvPr>
          <p:cNvSpPr txBox="1"/>
          <p:nvPr/>
        </p:nvSpPr>
        <p:spPr>
          <a:xfrm>
            <a:off x="281337" y="10458611"/>
            <a:ext cx="8310282" cy="3231654"/>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Ukuleleunterricht ist die richtige Ausrüstung entscheidend, um deine musikalische Reise optimal zu unterstützen. Eine Ukulele ist das Herzstück deines Spiels, sei es im Unterricht oder beim Üben zu Hause. Gerne stehe ich dir bei der Auswahl einer passenden Ukulele zur Seite, die deinen Bedürfnissen und Vorlieben entspricht.</a:t>
            </a:r>
          </a:p>
          <a:p>
            <a:r>
              <a:rPr lang="de-DE" sz="1200" dirty="0">
                <a:solidFill>
                  <a:schemeClr val="bg1"/>
                </a:solidFill>
              </a:rPr>
              <a:t>Eine passende Tasche bietet nicht nur Schutz für deine Ukulele, sondern erleichtert auch den Transport, sei es zum Unterricht, zu Auftritten oder einfach nur zum Musizieren im Freien.</a:t>
            </a:r>
          </a:p>
          <a:p>
            <a:r>
              <a:rPr lang="de-DE" sz="1200" dirty="0">
                <a:solidFill>
                  <a:schemeClr val="bg1"/>
                </a:solidFill>
              </a:rPr>
              <a:t>Im Unterricht verwenden wir spezielle Lehrbücher, die auf die Bedürfnisse von Ukulele-Schülern zugeschnitten sind. Ich empfehle dir daher das entsprechende Lehrbuch, das wir im Unterricht verwenden werden. Zusätzliche Noten und Übungsblätter sende ich dir gerne per E-Mail oder als Kopie zu, damit du auch zu Hause weiter üben und den Unterricht optimal unterstützen kannst.</a:t>
            </a:r>
          </a:p>
          <a:p>
            <a:r>
              <a:rPr lang="de-DE" sz="1200" dirty="0">
                <a:solidFill>
                  <a:schemeClr val="bg1"/>
                </a:solidFill>
              </a:rPr>
              <a:t>Zusätzliches Zubehör wie Plektren, ein Stimmgerät, ein Kapodaster und ein Notenständer sind zunächst optional, können aber je nach Bedarf später erworben werden, um dein Spielerlebnis zu verbessern und deine Fähigkeiten weiter zu vertiefen. Ich stehe dir gerne zur Verfügung, um zu entscheiden, welches Zubehör für dich sinnvoll ist und wann der richtige Zeitpunkt für die Anschaffung ist.</a:t>
            </a:r>
          </a:p>
          <a:p>
            <a:endParaRPr lang="de-DE" sz="1200" b="1" dirty="0">
              <a:solidFill>
                <a:schemeClr val="bg1"/>
              </a:solidFill>
            </a:endParaRPr>
          </a:p>
        </p:txBody>
      </p:sp>
      <p:sp>
        <p:nvSpPr>
          <p:cNvPr id="14" name="Textfeld 13">
            <a:extLst>
              <a:ext uri="{FF2B5EF4-FFF2-40B4-BE49-F238E27FC236}">
                <a16:creationId xmlns:a16="http://schemas.microsoft.com/office/drawing/2014/main" id="{66A94603-84A0-7F7F-2B58-F4FD512AB17E}"/>
              </a:ext>
            </a:extLst>
          </p:cNvPr>
          <p:cNvSpPr txBox="1"/>
          <p:nvPr/>
        </p:nvSpPr>
        <p:spPr>
          <a:xfrm>
            <a:off x="4247991" y="3811413"/>
            <a:ext cx="4652216" cy="4154984"/>
          </a:xfrm>
          <a:prstGeom prst="rect">
            <a:avLst/>
          </a:prstGeom>
          <a:noFill/>
        </p:spPr>
        <p:txBody>
          <a:bodyPr wrap="square" rtlCol="0">
            <a:spAutoFit/>
          </a:bodyPr>
          <a:lstStyle/>
          <a:p>
            <a:r>
              <a:rPr lang="de-DE" b="1" dirty="0">
                <a:solidFill>
                  <a:schemeClr val="bg1"/>
                </a:solidFill>
              </a:rPr>
              <a:t>Willkommen zum Ukuleleunterricht,</a:t>
            </a:r>
          </a:p>
          <a:p>
            <a:endParaRPr lang="de-DE" sz="1200" b="1" dirty="0">
              <a:solidFill>
                <a:schemeClr val="bg1"/>
              </a:solidFill>
            </a:endParaRPr>
          </a:p>
          <a:p>
            <a:r>
              <a:rPr lang="de-DE" sz="1200" dirty="0">
                <a:solidFill>
                  <a:schemeClr val="bg1"/>
                </a:solidFill>
              </a:rPr>
              <a:t>wo wir das berühmte Sommerfeeling einfangen und noch viel mehr! Die Ukulele ist nicht nur ein Inbegriff für sonnige Tage am Strand, sondern auch ein vielseitiges Instrument, das eine breite Palette von Musikstilen abdeckt.</a:t>
            </a:r>
          </a:p>
          <a:p>
            <a:r>
              <a:rPr lang="de-DE" sz="1200" dirty="0">
                <a:solidFill>
                  <a:schemeClr val="bg1"/>
                </a:solidFill>
              </a:rPr>
              <a:t>Egal, ob du mit Plektrum oder Fingern spielst, hier lernst du alle wichtigen Techniken, um das volle Potenzial deiner Ukulele zu entfalten. Von traditionellen Hawaiianischen Melodien bis hin zu zeitgenössischen Pop- und Folk-Songs, wir erkunden eine Vielzahl von Stilen und geben deiner Musik eine einzigartige Note.</a:t>
            </a:r>
          </a:p>
          <a:p>
            <a:r>
              <a:rPr lang="de-DE" sz="1200" dirty="0">
                <a:solidFill>
                  <a:schemeClr val="bg1"/>
                </a:solidFill>
              </a:rPr>
              <a:t>Im Unterricht werden sowohl Noten als auch Tabulaturen beigebracht. Darüber hinaus werden wir theoretische Grundlagen wie Harmonielehre und Improvisation erforschen, um dein Verständnis für Musik zu vertiefen.</a:t>
            </a:r>
          </a:p>
          <a:p>
            <a:r>
              <a:rPr lang="de-DE" sz="1200" dirty="0">
                <a:solidFill>
                  <a:schemeClr val="bg1"/>
                </a:solidFill>
              </a:rPr>
              <a:t>Und wenn du möchtest, kann ich dir auch die Grundlagen des begleitenden Gesangs vermitteln, um deine Ukulele-Performance noch authentischer zu gestalten.</a:t>
            </a:r>
          </a:p>
          <a:p>
            <a:r>
              <a:rPr lang="de-DE" sz="1200" dirty="0">
                <a:solidFill>
                  <a:schemeClr val="bg1"/>
                </a:solidFill>
              </a:rPr>
              <a:t>Bereit, das Sommerfeeling auf die nächste Stufe zu heben und noch viel mehr zu entdecken? Dann lass uns gemeinsam die Welt der Ukulele erkunden und die Freude am Musizieren teilen!</a:t>
            </a:r>
          </a:p>
        </p:txBody>
      </p:sp>
      <p:sp>
        <p:nvSpPr>
          <p:cNvPr id="10" name="Rechteck 9">
            <a:extLst>
              <a:ext uri="{FF2B5EF4-FFF2-40B4-BE49-F238E27FC236}">
                <a16:creationId xmlns:a16="http://schemas.microsoft.com/office/drawing/2014/main" id="{036C1E28-0F11-6B46-B8FB-40634626BCBA}"/>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86B0D892-5DE6-C254-39AF-68B4C41F0DC3}"/>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19822125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0" y="3620461"/>
            <a:ext cx="9143999" cy="6612110"/>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3401"/>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pic>
        <p:nvPicPr>
          <p:cNvPr id="9" name="Grafik 8" descr="Ein Bild, das Musikinstrument, Musik, Saiteninstrument, Gitarre enthält.&#10;&#10;Automatisch generierte Beschreibung">
            <a:extLst>
              <a:ext uri="{FF2B5EF4-FFF2-40B4-BE49-F238E27FC236}">
                <a16:creationId xmlns:a16="http://schemas.microsoft.com/office/drawing/2014/main" id="{68EB9BAF-AE7E-1E7C-F8BC-432948F5583E}"/>
              </a:ext>
            </a:extLst>
          </p:cNvPr>
          <p:cNvPicPr>
            <a:picLocks noChangeAspect="1"/>
          </p:cNvPicPr>
          <p:nvPr/>
        </p:nvPicPr>
        <p:blipFill rotWithShape="1">
          <a:blip r:embed="rId6">
            <a:extLst>
              <a:ext uri="{28A0092B-C50C-407E-A947-70E740481C1C}">
                <a14:useLocalDpi xmlns:a14="http://schemas.microsoft.com/office/drawing/2010/main" val="0"/>
              </a:ext>
            </a:extLst>
          </a:blip>
          <a:srcRect r="37685"/>
          <a:stretch/>
        </p:blipFill>
        <p:spPr>
          <a:xfrm>
            <a:off x="462759" y="3934164"/>
            <a:ext cx="3265713" cy="5240677"/>
          </a:xfrm>
          <a:prstGeom prst="rect">
            <a:avLst/>
          </a:prstGeom>
          <a:ln>
            <a:noFill/>
          </a:ln>
          <a:effectLst>
            <a:outerShdw blurRad="190500" algn="tl" rotWithShape="0">
              <a:srgbClr val="000000">
                <a:alpha val="70000"/>
              </a:srgbClr>
            </a:outerShdw>
          </a:effectLst>
        </p:spPr>
      </p:pic>
      <p:sp>
        <p:nvSpPr>
          <p:cNvPr id="2" name="Rechteck 1">
            <a:extLst>
              <a:ext uri="{FF2B5EF4-FFF2-40B4-BE49-F238E27FC236}">
                <a16:creationId xmlns:a16="http://schemas.microsoft.com/office/drawing/2014/main" id="{D06684E2-3B35-98A2-5F85-8B223382AD5E}"/>
              </a:ext>
            </a:extLst>
          </p:cNvPr>
          <p:cNvSpPr/>
          <p:nvPr/>
        </p:nvSpPr>
        <p:spPr>
          <a:xfrm>
            <a:off x="4370323" y="9492416"/>
            <a:ext cx="4591050" cy="361950"/>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bg1"/>
                </a:solidFill>
              </a:rPr>
              <a:t>Kostenlose Probestunde buchen</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68213"/>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Rechteck 11">
            <a:extLst>
              <a:ext uri="{FF2B5EF4-FFF2-40B4-BE49-F238E27FC236}">
                <a16:creationId xmlns:a16="http://schemas.microsoft.com/office/drawing/2014/main" id="{79176F6E-82E6-5E7C-B69B-AF9AB60BCB64}"/>
              </a:ext>
            </a:extLst>
          </p:cNvPr>
          <p:cNvSpPr/>
          <p:nvPr/>
        </p:nvSpPr>
        <p:spPr>
          <a:xfrm>
            <a:off x="-2" y="10546274"/>
            <a:ext cx="9143999" cy="3046436"/>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feld 12">
            <a:extLst>
              <a:ext uri="{FF2B5EF4-FFF2-40B4-BE49-F238E27FC236}">
                <a16:creationId xmlns:a16="http://schemas.microsoft.com/office/drawing/2014/main" id="{A202FA58-6DC9-1A9F-09B5-5C4E2FC71B44}"/>
              </a:ext>
            </a:extLst>
          </p:cNvPr>
          <p:cNvSpPr txBox="1"/>
          <p:nvPr/>
        </p:nvSpPr>
        <p:spPr>
          <a:xfrm>
            <a:off x="281337" y="10546274"/>
            <a:ext cx="8310282" cy="3231654"/>
          </a:xfrm>
          <a:prstGeom prst="rect">
            <a:avLst/>
          </a:prstGeom>
          <a:noFill/>
        </p:spPr>
        <p:txBody>
          <a:bodyPr wrap="square" rtlCol="0">
            <a:spAutoFit/>
          </a:bodyPr>
          <a:lstStyle/>
          <a:p>
            <a:r>
              <a:rPr lang="de-DE" b="1" dirty="0">
                <a:solidFill>
                  <a:schemeClr val="bg1"/>
                </a:solidFill>
              </a:rPr>
              <a:t>Benötigte Unterrichtsmaterialien:</a:t>
            </a:r>
          </a:p>
          <a:p>
            <a:endParaRPr lang="de-DE" sz="1200" b="1" dirty="0">
              <a:solidFill>
                <a:schemeClr val="bg1"/>
              </a:solidFill>
            </a:endParaRPr>
          </a:p>
          <a:p>
            <a:r>
              <a:rPr lang="de-DE" sz="1200" dirty="0">
                <a:solidFill>
                  <a:schemeClr val="bg1"/>
                </a:solidFill>
              </a:rPr>
              <a:t>Für den Homerecording-Unterricht ist die richtige Ausrüstung entscheidend, um deine musikalischen Ideen zum Leben zu erwecken. Ein guter Laptop ist die Grundlage für deine Musikproduktion, und es muss nicht gleich das Premium-Modell sein. Ich berate dich gerne bei der Auswahl eines Laptops, der deinen Anforderungen entspricht und in dein Budget passt.</a:t>
            </a:r>
          </a:p>
          <a:p>
            <a:r>
              <a:rPr lang="de-DE" sz="1200" dirty="0">
                <a:solidFill>
                  <a:schemeClr val="bg1"/>
                </a:solidFill>
              </a:rPr>
              <a:t>Ein Audio-Interface ist ebenfalls unerlässlich, um deine Instrumente und Mikrofone mit deinem Computer zu verbinden und hochwertige Aufnahmen zu ermöglichen. Ich stehe dir zur Seite, um das passende Interface für deine Bedürfnisse auszuwählen und sicherzustellen, dass du das Beste aus deinen Aufnahmen herausholen kannst.</a:t>
            </a:r>
          </a:p>
          <a:p>
            <a:r>
              <a:rPr lang="de-DE" sz="1200" dirty="0">
                <a:solidFill>
                  <a:schemeClr val="bg1"/>
                </a:solidFill>
              </a:rPr>
              <a:t>Es gibt eine Vielzahl von kostenlosen Plugins und digitalen Audio-Workstations (DAWs), die bereits beeindruckende Ergebnisse erzielen können. Je nach deinem Budget ist es jedoch auch möglich, professionelle Software zu erwerben, die erweiterte Funktionen und eine höhere Klangqualität bietet. Ich helfe dir gerne dabei, die richtige Software für deine Anforderungen zu finden und sie optimal zu nutzen.</a:t>
            </a:r>
          </a:p>
          <a:p>
            <a:r>
              <a:rPr lang="de-DE" sz="1200" dirty="0">
                <a:solidFill>
                  <a:schemeClr val="bg1"/>
                </a:solidFill>
              </a:rPr>
              <a:t>Mit der richtigen Ausrüstung und Software bist du bereit, deine musikalischen Ideen festzuhalten und deine eigenen Songs zu produzieren. Lass uns gemeinsam die Welt des Homerecordings erkunden und deine kreativen Visionen zum Leben erwecken!</a:t>
            </a:r>
          </a:p>
          <a:p>
            <a:endParaRPr lang="de-DE" sz="1200" b="1" dirty="0">
              <a:solidFill>
                <a:schemeClr val="bg1"/>
              </a:solidFill>
            </a:endParaRPr>
          </a:p>
        </p:txBody>
      </p:sp>
      <p:sp>
        <p:nvSpPr>
          <p:cNvPr id="10" name="Textfeld 9">
            <a:extLst>
              <a:ext uri="{FF2B5EF4-FFF2-40B4-BE49-F238E27FC236}">
                <a16:creationId xmlns:a16="http://schemas.microsoft.com/office/drawing/2014/main" id="{1E373054-8579-5279-FAC0-F8AC11AC61E3}"/>
              </a:ext>
            </a:extLst>
          </p:cNvPr>
          <p:cNvSpPr txBox="1"/>
          <p:nvPr/>
        </p:nvSpPr>
        <p:spPr>
          <a:xfrm>
            <a:off x="4290866" y="3726638"/>
            <a:ext cx="4652216" cy="6093976"/>
          </a:xfrm>
          <a:prstGeom prst="rect">
            <a:avLst/>
          </a:prstGeom>
          <a:noFill/>
        </p:spPr>
        <p:txBody>
          <a:bodyPr wrap="square" rtlCol="0">
            <a:spAutoFit/>
          </a:bodyPr>
          <a:lstStyle/>
          <a:p>
            <a:pPr algn="ctr"/>
            <a:r>
              <a:rPr lang="de-DE" b="1" dirty="0">
                <a:solidFill>
                  <a:schemeClr val="bg1"/>
                </a:solidFill>
              </a:rPr>
              <a:t>Willkommen zum </a:t>
            </a:r>
          </a:p>
          <a:p>
            <a:pPr algn="ctr"/>
            <a:r>
              <a:rPr lang="de-DE" b="1" dirty="0">
                <a:solidFill>
                  <a:schemeClr val="bg1"/>
                </a:solidFill>
              </a:rPr>
              <a:t>Homerecording-Unterricht</a:t>
            </a:r>
            <a:r>
              <a:rPr lang="de-DE" sz="1200" dirty="0">
                <a:solidFill>
                  <a:schemeClr val="bg1"/>
                </a:solidFill>
              </a:rPr>
              <a:t>,</a:t>
            </a:r>
          </a:p>
          <a:p>
            <a:endParaRPr lang="de-DE" sz="1200" dirty="0">
              <a:solidFill>
                <a:schemeClr val="bg1"/>
              </a:solidFill>
            </a:endParaRPr>
          </a:p>
          <a:p>
            <a:r>
              <a:rPr lang="de-DE" sz="1200" dirty="0">
                <a:solidFill>
                  <a:schemeClr val="bg1"/>
                </a:solidFill>
              </a:rPr>
              <a:t>wo wir die Welt der Musikproduktion am PC erkunden und deine kreativen Ideen zum Leben erwecken! Mit einer Vielzahl von digitalen Audio-Workstations (DAWs) und Apps zeige ich dir, wie du Musik aufnimmst, mischst und produzierst, direkt von deinem eigenen Computer aus.</a:t>
            </a:r>
          </a:p>
          <a:p>
            <a:r>
              <a:rPr lang="de-DE" sz="1200" dirty="0">
                <a:solidFill>
                  <a:schemeClr val="bg1"/>
                </a:solidFill>
              </a:rPr>
              <a:t>Wir werden uns mit den verschiedenen Funktionen und Werkzeugen deiner DAW vertraut machen, um deine Aufnahmen zu optimieren und deinen Sound zu verfeinern. Von der Aufnahme von Live-Instrumenten bis zur Programmierung von virtuellen Instrumenten und der Bearbeitung von MIDI-Spuren - die Möglichkeiten sind endlos.</a:t>
            </a:r>
          </a:p>
          <a:p>
            <a:r>
              <a:rPr lang="de-DE" sz="1200" dirty="0">
                <a:solidFill>
                  <a:schemeClr val="bg1"/>
                </a:solidFill>
              </a:rPr>
              <a:t>Ein grundlegendes Verständnis der Effekte, die beim Homerecording verwendet werden, ist entscheidend. Wir werden uns mit Equalizern, Kompressoren, Reverb, Delay und vielem mehr befassen, um deinen Mix zu perfektionieren und den gewünschten Klang zu erreichen.</a:t>
            </a:r>
          </a:p>
          <a:p>
            <a:r>
              <a:rPr lang="de-DE" sz="1200" dirty="0">
                <a:solidFill>
                  <a:schemeClr val="bg1"/>
                </a:solidFill>
              </a:rPr>
              <a:t>Idealerweise kannst du ein oder mehrere Instrumente spielen, die wir aufnehmen können, aber keine Sorge, wenn nicht! Ich bin hier, um dir die Grundlagen verschiedener Instrumente zu zeigen und dich dabei zu unterstützen, deine musikalischen Visionen umzusetzen.</a:t>
            </a:r>
          </a:p>
          <a:p>
            <a:r>
              <a:rPr lang="de-DE" sz="1200" dirty="0">
                <a:solidFill>
                  <a:schemeClr val="bg1"/>
                </a:solidFill>
              </a:rPr>
              <a:t>Egal, ob du Songs komponieren oder Soundtracks erstellen möchtest, im Homerecording-Unterricht wirst du die Werkzeuge und das Wissen erhalten, um deine Projekte auf das nächste Level zu heben. Lass uns gemeinsam deine musikalischen Ideen zum Leben erwecken und die Welt der Musikproduktion erkunden!</a:t>
            </a:r>
          </a:p>
          <a:p>
            <a:endParaRPr lang="de-DE" dirty="0"/>
          </a:p>
        </p:txBody>
      </p:sp>
      <p:sp>
        <p:nvSpPr>
          <p:cNvPr id="14" name="Rechteck 13">
            <a:extLst>
              <a:ext uri="{FF2B5EF4-FFF2-40B4-BE49-F238E27FC236}">
                <a16:creationId xmlns:a16="http://schemas.microsoft.com/office/drawing/2014/main" id="{F9D31ACD-84AC-15DC-79AA-6CF98E78892F}"/>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5" name="Textfeld 14">
            <a:extLst>
              <a:ext uri="{FF2B5EF4-FFF2-40B4-BE49-F238E27FC236}">
                <a16:creationId xmlns:a16="http://schemas.microsoft.com/office/drawing/2014/main" id="{932311BA-6545-A543-4065-2F0F1F052275}"/>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2322864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2" y="3602239"/>
            <a:ext cx="9125380" cy="8237336"/>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4" name="Textfeld 13">
            <a:extLst>
              <a:ext uri="{FF2B5EF4-FFF2-40B4-BE49-F238E27FC236}">
                <a16:creationId xmlns:a16="http://schemas.microsoft.com/office/drawing/2014/main" id="{4AB69058-DE8E-18E3-DEF4-8DAA4105B8AE}"/>
              </a:ext>
            </a:extLst>
          </p:cNvPr>
          <p:cNvSpPr txBox="1"/>
          <p:nvPr/>
        </p:nvSpPr>
        <p:spPr>
          <a:xfrm>
            <a:off x="9305" y="3623079"/>
            <a:ext cx="9125385" cy="646331"/>
          </a:xfrm>
          <a:prstGeom prst="rect">
            <a:avLst/>
          </a:prstGeom>
          <a:noFill/>
        </p:spPr>
        <p:txBody>
          <a:bodyPr wrap="square" rtlCol="0">
            <a:spAutoFit/>
          </a:bodyPr>
          <a:lstStyle/>
          <a:p>
            <a:pPr algn="ctr"/>
            <a:r>
              <a:rPr lang="de-DE" sz="2400" b="1" dirty="0">
                <a:solidFill>
                  <a:schemeClr val="bg1"/>
                </a:solidFill>
              </a:rPr>
              <a:t>Unterrichtsgebühren </a:t>
            </a:r>
          </a:p>
          <a:p>
            <a:pPr algn="ctr"/>
            <a:r>
              <a:rPr lang="de-DE" sz="1200" dirty="0">
                <a:solidFill>
                  <a:schemeClr val="bg1"/>
                </a:solidFill>
              </a:rPr>
              <a:t>( monatlich pro Person)</a:t>
            </a:r>
          </a:p>
        </p:txBody>
      </p:sp>
      <p:sp>
        <p:nvSpPr>
          <p:cNvPr id="16" name="Rechteck 15">
            <a:extLst>
              <a:ext uri="{FF2B5EF4-FFF2-40B4-BE49-F238E27FC236}">
                <a16:creationId xmlns:a16="http://schemas.microsoft.com/office/drawing/2014/main" id="{792AAEB3-450F-59B8-D9B0-AE4AFAD3D17D}"/>
              </a:ext>
            </a:extLst>
          </p:cNvPr>
          <p:cNvSpPr/>
          <p:nvPr/>
        </p:nvSpPr>
        <p:spPr>
          <a:xfrm>
            <a:off x="1136072" y="4734619"/>
            <a:ext cx="7037773" cy="326540"/>
          </a:xfrm>
          <a:prstGeom prst="rect">
            <a:avLst/>
          </a:prstGeom>
          <a:solidFill>
            <a:schemeClr val="tx1">
              <a:lumMod val="75000"/>
              <a:lumOff val="25000"/>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Rechteck 16">
            <a:extLst>
              <a:ext uri="{FF2B5EF4-FFF2-40B4-BE49-F238E27FC236}">
                <a16:creationId xmlns:a16="http://schemas.microsoft.com/office/drawing/2014/main" id="{88EE5A31-74FB-E5F5-234E-B886ACAE5946}"/>
              </a:ext>
            </a:extLst>
          </p:cNvPr>
          <p:cNvSpPr/>
          <p:nvPr/>
        </p:nvSpPr>
        <p:spPr>
          <a:xfrm>
            <a:off x="1136072" y="6120000"/>
            <a:ext cx="7037773" cy="326540"/>
          </a:xfrm>
          <a:prstGeom prst="rect">
            <a:avLst/>
          </a:prstGeom>
          <a:solidFill>
            <a:schemeClr val="tx1">
              <a:lumMod val="75000"/>
              <a:lumOff val="25000"/>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Rechteck 17">
            <a:extLst>
              <a:ext uri="{FF2B5EF4-FFF2-40B4-BE49-F238E27FC236}">
                <a16:creationId xmlns:a16="http://schemas.microsoft.com/office/drawing/2014/main" id="{987CD5DC-046A-BBB1-8DE0-05E1B1213186}"/>
              </a:ext>
            </a:extLst>
          </p:cNvPr>
          <p:cNvSpPr/>
          <p:nvPr/>
        </p:nvSpPr>
        <p:spPr>
          <a:xfrm>
            <a:off x="1136071" y="8210941"/>
            <a:ext cx="7037773" cy="308369"/>
          </a:xfrm>
          <a:prstGeom prst="rect">
            <a:avLst/>
          </a:prstGeom>
          <a:solidFill>
            <a:schemeClr val="tx1">
              <a:lumMod val="75000"/>
              <a:lumOff val="25000"/>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feld 14">
            <a:extLst>
              <a:ext uri="{FF2B5EF4-FFF2-40B4-BE49-F238E27FC236}">
                <a16:creationId xmlns:a16="http://schemas.microsoft.com/office/drawing/2014/main" id="{DD5E9A4B-A616-60E6-D235-BF3C8ED965C3}"/>
              </a:ext>
            </a:extLst>
          </p:cNvPr>
          <p:cNvSpPr txBox="1"/>
          <p:nvPr/>
        </p:nvSpPr>
        <p:spPr>
          <a:xfrm>
            <a:off x="1136070" y="4422905"/>
            <a:ext cx="7620000" cy="7386638"/>
          </a:xfrm>
          <a:prstGeom prst="rect">
            <a:avLst/>
          </a:prstGeom>
          <a:noFill/>
        </p:spPr>
        <p:txBody>
          <a:bodyPr wrap="square" rtlCol="0">
            <a:spAutoFit/>
          </a:bodyPr>
          <a:lstStyle/>
          <a:p>
            <a:r>
              <a:rPr lang="de-DE" b="1" dirty="0">
                <a:solidFill>
                  <a:schemeClr val="bg1"/>
                </a:solidFill>
              </a:rPr>
              <a:t>                                                                                      Basic         Online       Online+ </a:t>
            </a:r>
            <a:r>
              <a:rPr lang="de-DE" dirty="0">
                <a:solidFill>
                  <a:schemeClr val="bg1"/>
                </a:solidFill>
              </a:rPr>
              <a:t>*</a:t>
            </a:r>
            <a:r>
              <a:rPr lang="de-DE" b="1" dirty="0">
                <a:solidFill>
                  <a:schemeClr val="bg1"/>
                </a:solidFill>
              </a:rPr>
              <a:t> </a:t>
            </a:r>
            <a:endParaRPr lang="de-DE" dirty="0">
              <a:solidFill>
                <a:schemeClr val="bg1"/>
              </a:solidFill>
            </a:endParaRPr>
          </a:p>
          <a:p>
            <a:r>
              <a:rPr lang="de-DE" b="1" dirty="0">
                <a:solidFill>
                  <a:schemeClr val="bg1"/>
                </a:solidFill>
              </a:rPr>
              <a:t>Einzelunterricht</a:t>
            </a:r>
          </a:p>
          <a:p>
            <a:endParaRPr lang="de-DE" sz="1200" dirty="0">
              <a:solidFill>
                <a:schemeClr val="bg1"/>
              </a:solidFill>
            </a:endParaRPr>
          </a:p>
          <a:p>
            <a:r>
              <a:rPr lang="de-DE" sz="1200" dirty="0">
                <a:solidFill>
                  <a:schemeClr val="bg1"/>
                </a:solidFill>
              </a:rPr>
              <a:t>30 Minuten pro Woche                                                                                 85,- €                       90,- €                     95,- €</a:t>
            </a:r>
          </a:p>
          <a:p>
            <a:endParaRPr lang="de-DE" sz="1200" dirty="0">
              <a:solidFill>
                <a:schemeClr val="bg1"/>
              </a:solidFill>
            </a:endParaRPr>
          </a:p>
          <a:p>
            <a:r>
              <a:rPr lang="de-DE" sz="1200" dirty="0">
                <a:solidFill>
                  <a:schemeClr val="bg1"/>
                </a:solidFill>
              </a:rPr>
              <a:t>45 Minuten pro Woche                                                                               120,- €                    125.- €                  135,- €</a:t>
            </a:r>
          </a:p>
          <a:p>
            <a:endParaRPr lang="de-DE" sz="1200" dirty="0">
              <a:solidFill>
                <a:schemeClr val="bg1"/>
              </a:solidFill>
            </a:endParaRPr>
          </a:p>
          <a:p>
            <a:endParaRPr lang="de-DE" sz="1200" dirty="0">
              <a:solidFill>
                <a:schemeClr val="bg1"/>
              </a:solidFill>
            </a:endParaRPr>
          </a:p>
          <a:p>
            <a:r>
              <a:rPr lang="de-DE" b="1" dirty="0">
                <a:solidFill>
                  <a:schemeClr val="bg1"/>
                </a:solidFill>
              </a:rPr>
              <a:t>Gruppenunterricht </a:t>
            </a:r>
            <a:r>
              <a:rPr lang="de-DE" dirty="0">
                <a:solidFill>
                  <a:schemeClr val="bg1"/>
                </a:solidFill>
              </a:rPr>
              <a:t>**</a:t>
            </a:r>
          </a:p>
          <a:p>
            <a:endParaRPr lang="de-DE" sz="1200" dirty="0">
              <a:solidFill>
                <a:schemeClr val="bg1"/>
              </a:solidFill>
            </a:endParaRPr>
          </a:p>
          <a:p>
            <a:r>
              <a:rPr lang="de-DE" sz="1200" dirty="0">
                <a:solidFill>
                  <a:schemeClr val="bg1"/>
                </a:solidFill>
              </a:rPr>
              <a:t>2er Gruppe 30 Minuten pro Woche                                                         55,- €                       58,- €                   60,- €                                                   </a:t>
            </a:r>
          </a:p>
          <a:p>
            <a:endParaRPr lang="de-DE" sz="1200" dirty="0">
              <a:solidFill>
                <a:schemeClr val="bg1"/>
              </a:solidFill>
            </a:endParaRPr>
          </a:p>
          <a:p>
            <a:r>
              <a:rPr lang="de-DE" sz="1200" dirty="0">
                <a:solidFill>
                  <a:schemeClr val="bg1"/>
                </a:solidFill>
              </a:rPr>
              <a:t>2er Gruppe 45 Minuten pro Woche                                                         70,- €                       73,- €                   75,- €</a:t>
            </a:r>
          </a:p>
          <a:p>
            <a:r>
              <a:rPr lang="de-DE" sz="1200" dirty="0">
                <a:solidFill>
                  <a:schemeClr val="bg1"/>
                </a:solidFill>
              </a:rPr>
              <a:t>                                                        </a:t>
            </a:r>
          </a:p>
          <a:p>
            <a:r>
              <a:rPr lang="de-DE" sz="1200" dirty="0">
                <a:solidFill>
                  <a:schemeClr val="bg1"/>
                </a:solidFill>
              </a:rPr>
              <a:t>3er Gruppe 30 Minuten pro Woche                                                         45,- €                       48,- €                   50,- €                                                       </a:t>
            </a:r>
          </a:p>
          <a:p>
            <a:endParaRPr lang="de-DE" sz="1200" dirty="0">
              <a:solidFill>
                <a:schemeClr val="bg1"/>
              </a:solidFill>
            </a:endParaRPr>
          </a:p>
          <a:p>
            <a:r>
              <a:rPr lang="de-DE" sz="1200" dirty="0">
                <a:solidFill>
                  <a:schemeClr val="bg1"/>
                </a:solidFill>
              </a:rPr>
              <a:t>3er Gruppe 45 Minuten pro Woche                                                         60,- €                       63,- €                    65,- €</a:t>
            </a:r>
          </a:p>
          <a:p>
            <a:endParaRPr lang="de-DE" sz="1200" dirty="0">
              <a:solidFill>
                <a:schemeClr val="bg1"/>
              </a:solidFill>
            </a:endParaRPr>
          </a:p>
          <a:p>
            <a:endParaRPr lang="de-DE" sz="1200" dirty="0">
              <a:solidFill>
                <a:schemeClr val="bg1"/>
              </a:solidFill>
            </a:endParaRPr>
          </a:p>
          <a:p>
            <a:r>
              <a:rPr lang="de-DE" b="1" dirty="0">
                <a:solidFill>
                  <a:schemeClr val="bg1"/>
                </a:solidFill>
              </a:rPr>
              <a:t>Außervertragliche Einzelstunde/n </a:t>
            </a:r>
            <a:r>
              <a:rPr lang="de-DE" sz="1200" dirty="0">
                <a:solidFill>
                  <a:schemeClr val="bg1"/>
                </a:solidFill>
              </a:rPr>
              <a:t>( Einmalzahlung)</a:t>
            </a:r>
          </a:p>
          <a:p>
            <a:endParaRPr lang="de-DE" sz="1200" dirty="0">
              <a:solidFill>
                <a:schemeClr val="bg1"/>
              </a:solidFill>
            </a:endParaRPr>
          </a:p>
          <a:p>
            <a:r>
              <a:rPr lang="de-DE" sz="1200" dirty="0">
                <a:solidFill>
                  <a:schemeClr val="bg1"/>
                </a:solidFill>
              </a:rPr>
              <a:t>1 x 30 Minuten                                                                                                   30,- €                       33,- €                   35,- €</a:t>
            </a:r>
          </a:p>
          <a:p>
            <a:endParaRPr lang="de-DE" sz="1200" dirty="0">
              <a:solidFill>
                <a:schemeClr val="bg1"/>
              </a:solidFill>
            </a:endParaRPr>
          </a:p>
          <a:p>
            <a:r>
              <a:rPr lang="de-DE" sz="1200" dirty="0">
                <a:solidFill>
                  <a:schemeClr val="bg1"/>
                </a:solidFill>
              </a:rPr>
              <a:t>1 x 45 </a:t>
            </a:r>
            <a:r>
              <a:rPr lang="de-DE" sz="1200">
                <a:solidFill>
                  <a:schemeClr val="bg1"/>
                </a:solidFill>
              </a:rPr>
              <a:t>Minuten                                                                                                   </a:t>
            </a:r>
            <a:r>
              <a:rPr lang="de-DE" sz="1200" dirty="0">
                <a:solidFill>
                  <a:schemeClr val="bg1"/>
                </a:solidFill>
              </a:rPr>
              <a:t>45,- €                       48,- €                   50,- €</a:t>
            </a:r>
          </a:p>
          <a:p>
            <a:endParaRPr lang="de-DE" sz="1200" dirty="0">
              <a:solidFill>
                <a:schemeClr val="bg1"/>
              </a:solidFill>
            </a:endParaRPr>
          </a:p>
          <a:p>
            <a:r>
              <a:rPr lang="de-DE" sz="1200" dirty="0">
                <a:solidFill>
                  <a:schemeClr val="bg1"/>
                </a:solidFill>
              </a:rPr>
              <a:t>6 x 30 Minuten                                                                                                 170,- €                    175,- €                180,- €</a:t>
            </a:r>
          </a:p>
          <a:p>
            <a:endParaRPr lang="de-DE" sz="1200" dirty="0">
              <a:solidFill>
                <a:schemeClr val="bg1"/>
              </a:solidFill>
            </a:endParaRPr>
          </a:p>
          <a:p>
            <a:r>
              <a:rPr lang="de-DE" sz="1200" dirty="0">
                <a:solidFill>
                  <a:schemeClr val="bg1"/>
                </a:solidFill>
              </a:rPr>
              <a:t>6 x 45 Minuten                                                                                                 250,- €                    255,- €                260,- €</a:t>
            </a:r>
          </a:p>
          <a:p>
            <a:r>
              <a:rPr lang="de-DE" dirty="0"/>
              <a:t>  </a:t>
            </a:r>
          </a:p>
          <a:p>
            <a:endParaRPr lang="de-DE" sz="1200" dirty="0"/>
          </a:p>
          <a:p>
            <a:endParaRPr lang="de-DE" sz="1200" dirty="0"/>
          </a:p>
          <a:p>
            <a:r>
              <a:rPr lang="de-DE" sz="1200" dirty="0">
                <a:solidFill>
                  <a:schemeClr val="bg1"/>
                </a:solidFill>
              </a:rPr>
              <a:t>*   Für die vereinbarte Unterrichtszeit besteht mit der Online+-Option die Möglichkeit frei und spontan zwischen</a:t>
            </a:r>
          </a:p>
          <a:p>
            <a:r>
              <a:rPr lang="de-DE" sz="1200" dirty="0">
                <a:solidFill>
                  <a:schemeClr val="bg1"/>
                </a:solidFill>
              </a:rPr>
              <a:t>     Präsenz- und Onlineunterricht zu wechseln. </a:t>
            </a:r>
          </a:p>
          <a:p>
            <a:r>
              <a:rPr lang="de-DE" sz="1200" dirty="0">
                <a:solidFill>
                  <a:schemeClr val="bg1"/>
                </a:solidFill>
              </a:rPr>
              <a:t>** Aufgrund meiner Bemühungen um eine harmonische Gruppendynamik suchen ich stets nach passenden  </a:t>
            </a:r>
          </a:p>
          <a:p>
            <a:r>
              <a:rPr lang="de-DE" sz="1200" dirty="0">
                <a:solidFill>
                  <a:schemeClr val="bg1"/>
                </a:solidFill>
              </a:rPr>
              <a:t>      Schülern für unseren Gruppenunterricht. Bitte habe Verständnis dafür, dass ich nicht immer sofort </a:t>
            </a:r>
          </a:p>
          <a:p>
            <a:r>
              <a:rPr lang="de-DE" sz="1200" dirty="0">
                <a:solidFill>
                  <a:schemeClr val="bg1"/>
                </a:solidFill>
              </a:rPr>
              <a:t>      einen geeigneten Kandidaten bereitstellen kann. Gerne kannst Du einen Freund mitbringen.</a:t>
            </a:r>
          </a:p>
          <a:p>
            <a:r>
              <a:rPr lang="de-DE" sz="1200" dirty="0">
                <a:solidFill>
                  <a:schemeClr val="bg1"/>
                </a:solidFill>
              </a:rPr>
              <a:t>      </a:t>
            </a:r>
          </a:p>
        </p:txBody>
      </p:sp>
      <p:sp>
        <p:nvSpPr>
          <p:cNvPr id="19" name="Rechteck 18">
            <a:extLst>
              <a:ext uri="{FF2B5EF4-FFF2-40B4-BE49-F238E27FC236}">
                <a16:creationId xmlns:a16="http://schemas.microsoft.com/office/drawing/2014/main" id="{BBE96453-0F47-945A-9056-E17954084244}"/>
              </a:ext>
            </a:extLst>
          </p:cNvPr>
          <p:cNvSpPr/>
          <p:nvPr/>
        </p:nvSpPr>
        <p:spPr>
          <a:xfrm>
            <a:off x="-5907" y="12072231"/>
            <a:ext cx="9125380" cy="1782526"/>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sp>
        <p:nvSpPr>
          <p:cNvPr id="29" name="Textfeld 28">
            <a:extLst>
              <a:ext uri="{FF2B5EF4-FFF2-40B4-BE49-F238E27FC236}">
                <a16:creationId xmlns:a16="http://schemas.microsoft.com/office/drawing/2014/main" id="{C5832521-0710-8BDF-74D3-DA95166C96FF}"/>
              </a:ext>
            </a:extLst>
          </p:cNvPr>
          <p:cNvSpPr txBox="1"/>
          <p:nvPr/>
        </p:nvSpPr>
        <p:spPr>
          <a:xfrm>
            <a:off x="1130166" y="12199658"/>
            <a:ext cx="7037773" cy="1569660"/>
          </a:xfrm>
          <a:prstGeom prst="rect">
            <a:avLst/>
          </a:prstGeom>
          <a:noFill/>
        </p:spPr>
        <p:txBody>
          <a:bodyPr wrap="square" rtlCol="0">
            <a:spAutoFit/>
          </a:bodyPr>
          <a:lstStyle/>
          <a:p>
            <a:pPr marL="171450" indent="-171450">
              <a:buFontTx/>
              <a:buChar char="-"/>
            </a:pPr>
            <a:r>
              <a:rPr lang="de-DE" sz="1200" dirty="0">
                <a:solidFill>
                  <a:schemeClr val="bg1"/>
                </a:solidFill>
              </a:rPr>
              <a:t>Die Zahlung der Unterrichtsgebühren ist jeweils zum Beginn des Unterrichts im Voraus zum 1. jeden Monats fällig.</a:t>
            </a:r>
          </a:p>
          <a:p>
            <a:pPr marL="171450" indent="-171450">
              <a:buFontTx/>
              <a:buChar char="-"/>
            </a:pPr>
            <a:r>
              <a:rPr lang="de-DE" sz="1200" dirty="0">
                <a:solidFill>
                  <a:schemeClr val="bg1"/>
                </a:solidFill>
              </a:rPr>
              <a:t>Außervertragliche Einzelstunden sind vor Beginn der ersten Unterrichtstunde zu zahlen.</a:t>
            </a:r>
          </a:p>
          <a:p>
            <a:pPr marL="171450" indent="-171450">
              <a:buFontTx/>
              <a:buChar char="-"/>
            </a:pPr>
            <a:r>
              <a:rPr lang="de-DE" sz="1200" dirty="0">
                <a:solidFill>
                  <a:schemeClr val="bg1"/>
                </a:solidFill>
              </a:rPr>
              <a:t>Während der Ferien und Feiertage in Niedersachsen findet kein Unterricht statt.</a:t>
            </a:r>
          </a:p>
          <a:p>
            <a:pPr marL="171450" indent="-171450">
              <a:buFontTx/>
              <a:buChar char="-"/>
            </a:pPr>
            <a:r>
              <a:rPr lang="de-DE" sz="1200" dirty="0">
                <a:solidFill>
                  <a:schemeClr val="bg1"/>
                </a:solidFill>
              </a:rPr>
              <a:t>Die Zahlung ist durchgängig zu leisten, auch während der Ferien und Feiertage in Niedersachsen.</a:t>
            </a:r>
          </a:p>
          <a:p>
            <a:pPr marL="171450" indent="-171450">
              <a:buFontTx/>
              <a:buChar char="-"/>
            </a:pPr>
            <a:r>
              <a:rPr lang="de-DE" sz="1200" dirty="0">
                <a:solidFill>
                  <a:schemeClr val="bg1"/>
                </a:solidFill>
              </a:rPr>
              <a:t>Ich möchte darauf hinweisen, dass die genauen Regelungen und Bedingungen in meinen Allgemeinen Geschäfts- und Vertragsbedingungen (AGB) festgehalten sind. Diese kannst Du dem ausgehändigten Vertrag bzw. der ausgehändigten Rechnung entnehmen.</a:t>
            </a:r>
          </a:p>
        </p:txBody>
      </p:sp>
      <p:pic>
        <p:nvPicPr>
          <p:cNvPr id="2" name="Grafik 1" descr="Ein Bild, das Text, Grafiken, Grafikdesign, Screenshot enthält.&#10;&#10;Automatisch generierte Beschreibung">
            <a:extLst>
              <a:ext uri="{FF2B5EF4-FFF2-40B4-BE49-F238E27FC236}">
                <a16:creationId xmlns:a16="http://schemas.microsoft.com/office/drawing/2014/main" id="{4114D007-58CB-C5AC-53B7-292BE7A36481}"/>
              </a:ext>
            </a:extLst>
          </p:cNvPr>
          <p:cNvPicPr>
            <a:picLocks noChangeAspect="1"/>
          </p:cNvPicPr>
          <p:nvPr/>
        </p:nvPicPr>
        <p:blipFill rotWithShape="1">
          <a:blip r:embed="rId4">
            <a:extLst>
              <a:ext uri="{28A0092B-C50C-407E-A947-70E740481C1C}">
                <a14:useLocalDpi xmlns:a14="http://schemas.microsoft.com/office/drawing/2010/main" val="0"/>
              </a:ext>
            </a:extLst>
          </a:blip>
          <a:srcRect l="34251" t="9521" r="33826" b="30511"/>
          <a:stretch/>
        </p:blipFill>
        <p:spPr>
          <a:xfrm>
            <a:off x="766762" y="4734619"/>
            <a:ext cx="351693" cy="304728"/>
          </a:xfrm>
          <a:prstGeom prst="rect">
            <a:avLst/>
          </a:prstGeom>
          <a:effectLst>
            <a:glow rad="50800">
              <a:schemeClr val="tx1">
                <a:alpha val="10000"/>
              </a:schemeClr>
            </a:glow>
          </a:effectLst>
        </p:spPr>
      </p:pic>
      <p:pic>
        <p:nvPicPr>
          <p:cNvPr id="9" name="Grafik 8" descr="Ein Bild, das Text, Grafiken, Grafikdesign, Screenshot enthält.&#10;&#10;Automatisch generierte Beschreibung">
            <a:extLst>
              <a:ext uri="{FF2B5EF4-FFF2-40B4-BE49-F238E27FC236}">
                <a16:creationId xmlns:a16="http://schemas.microsoft.com/office/drawing/2014/main" id="{B1A9B592-1497-1AB7-83AD-2B48D7819CED}"/>
              </a:ext>
            </a:extLst>
          </p:cNvPr>
          <p:cNvPicPr>
            <a:picLocks noChangeAspect="1"/>
          </p:cNvPicPr>
          <p:nvPr/>
        </p:nvPicPr>
        <p:blipFill rotWithShape="1">
          <a:blip r:embed="rId4">
            <a:extLst>
              <a:ext uri="{28A0092B-C50C-407E-A947-70E740481C1C}">
                <a14:useLocalDpi xmlns:a14="http://schemas.microsoft.com/office/drawing/2010/main" val="0"/>
              </a:ext>
            </a:extLst>
          </a:blip>
          <a:srcRect l="34251" t="9521" r="33826" b="30511"/>
          <a:stretch/>
        </p:blipFill>
        <p:spPr>
          <a:xfrm>
            <a:off x="766765" y="6120000"/>
            <a:ext cx="351693" cy="304728"/>
          </a:xfrm>
          <a:prstGeom prst="rect">
            <a:avLst/>
          </a:prstGeom>
          <a:effectLst>
            <a:glow rad="50800">
              <a:schemeClr val="tx1">
                <a:alpha val="10000"/>
              </a:schemeClr>
            </a:glow>
          </a:effectLst>
        </p:spPr>
      </p:pic>
      <p:pic>
        <p:nvPicPr>
          <p:cNvPr id="10" name="Grafik 9" descr="Ein Bild, das Text, Grafiken, Grafikdesign, Screenshot enthält.&#10;&#10;Automatisch generierte Beschreibung">
            <a:extLst>
              <a:ext uri="{FF2B5EF4-FFF2-40B4-BE49-F238E27FC236}">
                <a16:creationId xmlns:a16="http://schemas.microsoft.com/office/drawing/2014/main" id="{FEE91093-01AF-F875-9DEF-E99E8AA3F881}"/>
              </a:ext>
            </a:extLst>
          </p:cNvPr>
          <p:cNvPicPr>
            <a:picLocks noChangeAspect="1"/>
          </p:cNvPicPr>
          <p:nvPr/>
        </p:nvPicPr>
        <p:blipFill rotWithShape="1">
          <a:blip r:embed="rId4">
            <a:extLst>
              <a:ext uri="{28A0092B-C50C-407E-A947-70E740481C1C}">
                <a14:useLocalDpi xmlns:a14="http://schemas.microsoft.com/office/drawing/2010/main" val="0"/>
              </a:ext>
            </a:extLst>
          </a:blip>
          <a:srcRect l="34251" t="9521" r="33826" b="30511"/>
          <a:stretch/>
        </p:blipFill>
        <p:spPr>
          <a:xfrm>
            <a:off x="766764" y="8203392"/>
            <a:ext cx="351693" cy="304728"/>
          </a:xfrm>
          <a:prstGeom prst="rect">
            <a:avLst/>
          </a:prstGeom>
          <a:effectLst>
            <a:glow rad="50800">
              <a:schemeClr val="tx1">
                <a:alpha val="10000"/>
              </a:schemeClr>
            </a:glow>
          </a:effectLst>
        </p:spPr>
      </p:pic>
      <p:sp>
        <p:nvSpPr>
          <p:cNvPr id="12" name="Rechteck 11">
            <a:extLst>
              <a:ext uri="{FF2B5EF4-FFF2-40B4-BE49-F238E27FC236}">
                <a16:creationId xmlns:a16="http://schemas.microsoft.com/office/drawing/2014/main" id="{D923F312-436A-D8AE-D445-A30F54DE1922}"/>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13" name="Textfeld 12">
            <a:extLst>
              <a:ext uri="{FF2B5EF4-FFF2-40B4-BE49-F238E27FC236}">
                <a16:creationId xmlns:a16="http://schemas.microsoft.com/office/drawing/2014/main" id="{B00B9807-4ABB-A264-9FFF-4FFAABD1B3D6}"/>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21846572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8397DC1-32C4-8373-D99D-51594AAC7ECD}"/>
              </a:ext>
            </a:extLst>
          </p:cNvPr>
          <p:cNvSpPr/>
          <p:nvPr/>
        </p:nvSpPr>
        <p:spPr>
          <a:xfrm flipV="1">
            <a:off x="18617" y="710370"/>
            <a:ext cx="9143999" cy="2838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ECDB26BF-7543-3990-F444-D17A3DD3AA2C}"/>
              </a:ext>
            </a:extLst>
          </p:cNvPr>
          <p:cNvSpPr/>
          <p:nvPr/>
        </p:nvSpPr>
        <p:spPr>
          <a:xfrm>
            <a:off x="-2" y="3540554"/>
            <a:ext cx="9125380" cy="3096953"/>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pic>
        <p:nvPicPr>
          <p:cNvPr id="3" name="Grafik 2" descr="Ein Bild, das Musikinstrument, Musik, Saiteninstrument, Gitarre enthält.&#10;&#10;Automatisch generierte Beschreibung">
            <a:extLst>
              <a:ext uri="{FF2B5EF4-FFF2-40B4-BE49-F238E27FC236}">
                <a16:creationId xmlns:a16="http://schemas.microsoft.com/office/drawing/2014/main" id="{BE5839ED-57DD-549D-EFBE-187942F038B2}"/>
              </a:ext>
            </a:extLst>
          </p:cNvPr>
          <p:cNvPicPr>
            <a:picLocks noChangeAspect="1"/>
          </p:cNvPicPr>
          <p:nvPr/>
        </p:nvPicPr>
        <p:blipFill rotWithShape="1">
          <a:blip r:embed="rId2">
            <a:duotone>
              <a:prstClr val="black"/>
              <a:schemeClr val="tx2">
                <a:tint val="45000"/>
                <a:satMod val="400000"/>
              </a:schemeClr>
            </a:duotone>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14980" b="60810"/>
          <a:stretch/>
        </p:blipFill>
        <p:spPr>
          <a:xfrm>
            <a:off x="-2" y="965226"/>
            <a:ext cx="9144001" cy="2216728"/>
          </a:xfrm>
          <a:prstGeom prst="rect">
            <a:avLst/>
          </a:prstGeom>
        </p:spPr>
      </p:pic>
      <p:pic>
        <p:nvPicPr>
          <p:cNvPr id="4" name="Grafik 3" descr="Ein Bild, das Text, Grafiken, Grafikdesign, Screenshot enthält.&#10;&#10;Automatisch generierte Beschreibung">
            <a:extLst>
              <a:ext uri="{FF2B5EF4-FFF2-40B4-BE49-F238E27FC236}">
                <a16:creationId xmlns:a16="http://schemas.microsoft.com/office/drawing/2014/main" id="{45B9BC05-A94F-B39B-F8BB-E31ECF8B39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2633" y="922212"/>
            <a:ext cx="5067693" cy="2337473"/>
          </a:xfrm>
          <a:prstGeom prst="rect">
            <a:avLst/>
          </a:prstGeom>
          <a:effectLst>
            <a:glow rad="127000">
              <a:schemeClr val="tx1">
                <a:alpha val="10000"/>
              </a:schemeClr>
            </a:glow>
          </a:effectLst>
        </p:spPr>
      </p:pic>
      <p:pic>
        <p:nvPicPr>
          <p:cNvPr id="6" name="Grafik 5" descr="Ein Bild, das Text, Schrift, Screenshot, Grafiken enthält.&#10;&#10;Automatisch generierte Beschreibung">
            <a:extLst>
              <a:ext uri="{FF2B5EF4-FFF2-40B4-BE49-F238E27FC236}">
                <a16:creationId xmlns:a16="http://schemas.microsoft.com/office/drawing/2014/main" id="{B9855021-D077-6573-F267-E8C3039378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48" y="106924"/>
            <a:ext cx="3488415" cy="450118"/>
          </a:xfrm>
          <a:prstGeom prst="rect">
            <a:avLst/>
          </a:prstGeom>
        </p:spPr>
      </p:pic>
      <p:sp>
        <p:nvSpPr>
          <p:cNvPr id="7" name="Textfeld 6">
            <a:extLst>
              <a:ext uri="{FF2B5EF4-FFF2-40B4-BE49-F238E27FC236}">
                <a16:creationId xmlns:a16="http://schemas.microsoft.com/office/drawing/2014/main" id="{5D30FBE0-B3DB-A9FA-2AE4-3112B39C0C23}"/>
              </a:ext>
            </a:extLst>
          </p:cNvPr>
          <p:cNvSpPr txBox="1"/>
          <p:nvPr/>
        </p:nvSpPr>
        <p:spPr>
          <a:xfrm>
            <a:off x="2191464" y="691572"/>
            <a:ext cx="7548516" cy="276999"/>
          </a:xfrm>
          <a:prstGeom prst="rect">
            <a:avLst/>
          </a:prstGeom>
          <a:noFill/>
        </p:spPr>
        <p:txBody>
          <a:bodyPr wrap="square" rtlCol="0">
            <a:spAutoFit/>
          </a:bodyPr>
          <a:lstStyle/>
          <a:p>
            <a:r>
              <a:rPr lang="de-DE" sz="1200" dirty="0">
                <a:solidFill>
                  <a:schemeClr val="bg1"/>
                </a:solidFill>
              </a:rPr>
              <a:t>Startseite      Unterrichtsfächer      kostenlose Probestunde     Unterrichtsgebühren     Aktuelles     Kontakt     </a:t>
            </a:r>
          </a:p>
        </p:txBody>
      </p:sp>
      <p:sp>
        <p:nvSpPr>
          <p:cNvPr id="5" name="Textfeld 4">
            <a:extLst>
              <a:ext uri="{FF2B5EF4-FFF2-40B4-BE49-F238E27FC236}">
                <a16:creationId xmlns:a16="http://schemas.microsoft.com/office/drawing/2014/main" id="{5D3ACC30-81DE-7B1F-5519-4B42656D6D3E}"/>
              </a:ext>
            </a:extLst>
          </p:cNvPr>
          <p:cNvSpPr txBox="1"/>
          <p:nvPr/>
        </p:nvSpPr>
        <p:spPr>
          <a:xfrm>
            <a:off x="6818951" y="175489"/>
            <a:ext cx="2081019" cy="338554"/>
          </a:xfrm>
          <a:prstGeom prst="rect">
            <a:avLst/>
          </a:prstGeom>
          <a:noFill/>
        </p:spPr>
        <p:txBody>
          <a:bodyPr wrap="none" rtlCol="0">
            <a:spAutoFit/>
          </a:bodyPr>
          <a:lstStyle/>
          <a:p>
            <a:r>
              <a:rPr lang="de-DE" sz="800" dirty="0">
                <a:solidFill>
                  <a:schemeClr val="bg1"/>
                </a:solidFill>
              </a:rPr>
              <a:t>E-Mail: Gitarrenschule-Wolfsburg@gmx.de</a:t>
            </a:r>
          </a:p>
          <a:p>
            <a:r>
              <a:rPr lang="de-DE" sz="800" dirty="0">
                <a:solidFill>
                  <a:schemeClr val="bg1"/>
                </a:solidFill>
              </a:rPr>
              <a:t>Tel.: 0171/ 4892354     </a:t>
            </a:r>
          </a:p>
        </p:txBody>
      </p:sp>
      <p:sp>
        <p:nvSpPr>
          <p:cNvPr id="12" name="Textfeld 11">
            <a:extLst>
              <a:ext uri="{FF2B5EF4-FFF2-40B4-BE49-F238E27FC236}">
                <a16:creationId xmlns:a16="http://schemas.microsoft.com/office/drawing/2014/main" id="{0D566432-79BF-04DB-E0C3-DEC21A1F91C9}"/>
              </a:ext>
            </a:extLst>
          </p:cNvPr>
          <p:cNvSpPr txBox="1"/>
          <p:nvPr/>
        </p:nvSpPr>
        <p:spPr>
          <a:xfrm>
            <a:off x="205754" y="3657869"/>
            <a:ext cx="8464378" cy="2862322"/>
          </a:xfrm>
          <a:prstGeom prst="rect">
            <a:avLst/>
          </a:prstGeom>
          <a:noFill/>
        </p:spPr>
        <p:txBody>
          <a:bodyPr wrap="square" rtlCol="0">
            <a:spAutoFit/>
          </a:bodyPr>
          <a:lstStyle/>
          <a:p>
            <a:r>
              <a:rPr lang="de-DE" b="1" dirty="0">
                <a:solidFill>
                  <a:schemeClr val="bg1"/>
                </a:solidFill>
              </a:rPr>
              <a:t>Besucheradresse:</a:t>
            </a:r>
          </a:p>
          <a:p>
            <a:r>
              <a:rPr lang="de-DE" sz="1200" dirty="0">
                <a:solidFill>
                  <a:schemeClr val="bg1"/>
                </a:solidFill>
              </a:rPr>
              <a:t>Gitarrenschule Wolfsburg</a:t>
            </a:r>
          </a:p>
          <a:p>
            <a:r>
              <a:rPr lang="de-DE" sz="1200" dirty="0">
                <a:solidFill>
                  <a:schemeClr val="bg1"/>
                </a:solidFill>
              </a:rPr>
              <a:t>Christian Heine</a:t>
            </a:r>
          </a:p>
          <a:p>
            <a:r>
              <a:rPr lang="de-DE" sz="1200" dirty="0">
                <a:solidFill>
                  <a:schemeClr val="bg1"/>
                </a:solidFill>
              </a:rPr>
              <a:t>Köhlerbergstraße 17</a:t>
            </a:r>
          </a:p>
          <a:p>
            <a:r>
              <a:rPr lang="de-DE" sz="1200" dirty="0">
                <a:solidFill>
                  <a:schemeClr val="bg1"/>
                </a:solidFill>
              </a:rPr>
              <a:t>38440 Wolfsburg</a:t>
            </a:r>
          </a:p>
          <a:p>
            <a:endParaRPr lang="de-DE" dirty="0"/>
          </a:p>
          <a:p>
            <a:r>
              <a:rPr lang="de-DE" b="1" dirty="0">
                <a:solidFill>
                  <a:schemeClr val="bg1"/>
                </a:solidFill>
              </a:rPr>
              <a:t>Postadresse:</a:t>
            </a:r>
          </a:p>
          <a:p>
            <a:r>
              <a:rPr lang="de-DE" sz="1200" dirty="0">
                <a:solidFill>
                  <a:schemeClr val="bg1"/>
                </a:solidFill>
              </a:rPr>
              <a:t>Christian Heine</a:t>
            </a:r>
          </a:p>
          <a:p>
            <a:r>
              <a:rPr lang="de-DE" sz="1200" dirty="0">
                <a:solidFill>
                  <a:schemeClr val="bg1"/>
                </a:solidFill>
              </a:rPr>
              <a:t>Am Bahndamm 3c</a:t>
            </a:r>
          </a:p>
          <a:p>
            <a:r>
              <a:rPr lang="de-DE" sz="1200" dirty="0">
                <a:solidFill>
                  <a:schemeClr val="bg1"/>
                </a:solidFill>
              </a:rPr>
              <a:t>38531 Rötgesbüttel</a:t>
            </a:r>
          </a:p>
          <a:p>
            <a:endParaRPr lang="de-DE" dirty="0"/>
          </a:p>
          <a:p>
            <a:r>
              <a:rPr lang="de-DE" sz="1200" dirty="0">
                <a:solidFill>
                  <a:schemeClr val="bg1"/>
                </a:solidFill>
              </a:rPr>
              <a:t>E-Mail: Gitarrenschule-Wolfsburg@gmx.de</a:t>
            </a:r>
          </a:p>
          <a:p>
            <a:r>
              <a:rPr lang="de-DE" sz="1200" dirty="0">
                <a:solidFill>
                  <a:schemeClr val="bg1"/>
                </a:solidFill>
              </a:rPr>
              <a:t>Telefon: 0171/4892354</a:t>
            </a:r>
          </a:p>
        </p:txBody>
      </p:sp>
      <p:sp>
        <p:nvSpPr>
          <p:cNvPr id="20" name="Rechteck 19">
            <a:extLst>
              <a:ext uri="{FF2B5EF4-FFF2-40B4-BE49-F238E27FC236}">
                <a16:creationId xmlns:a16="http://schemas.microsoft.com/office/drawing/2014/main" id="{42FB5784-C785-C279-94F3-7DC2FCE567CD}"/>
              </a:ext>
            </a:extLst>
          </p:cNvPr>
          <p:cNvSpPr/>
          <p:nvPr/>
        </p:nvSpPr>
        <p:spPr>
          <a:xfrm>
            <a:off x="9308" y="6996107"/>
            <a:ext cx="9125380" cy="5191718"/>
          </a:xfrm>
          <a:prstGeom prst="rect">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numCol="1" rtlCol="0" anchor="ctr"/>
          <a:lstStyle/>
          <a:p>
            <a:pPr algn="ctr"/>
            <a:endParaRPr lang="de-DE" dirty="0"/>
          </a:p>
        </p:txBody>
      </p:sp>
      <p:sp>
        <p:nvSpPr>
          <p:cNvPr id="21" name="Textfeld 20">
            <a:extLst>
              <a:ext uri="{FF2B5EF4-FFF2-40B4-BE49-F238E27FC236}">
                <a16:creationId xmlns:a16="http://schemas.microsoft.com/office/drawing/2014/main" id="{68F3F93C-02E0-155A-3AF0-08AFC6DF046B}"/>
              </a:ext>
            </a:extLst>
          </p:cNvPr>
          <p:cNvSpPr txBox="1"/>
          <p:nvPr/>
        </p:nvSpPr>
        <p:spPr>
          <a:xfrm>
            <a:off x="204290" y="7073838"/>
            <a:ext cx="2087973" cy="369332"/>
          </a:xfrm>
          <a:prstGeom prst="rect">
            <a:avLst/>
          </a:prstGeom>
          <a:noFill/>
        </p:spPr>
        <p:txBody>
          <a:bodyPr wrap="square" rtlCol="0">
            <a:spAutoFit/>
          </a:bodyPr>
          <a:lstStyle/>
          <a:p>
            <a:r>
              <a:rPr lang="de-DE" b="1" dirty="0">
                <a:solidFill>
                  <a:schemeClr val="bg1"/>
                </a:solidFill>
              </a:rPr>
              <a:t>Anfahrt:</a:t>
            </a:r>
          </a:p>
        </p:txBody>
      </p:sp>
      <p:pic>
        <p:nvPicPr>
          <p:cNvPr id="24" name="Grafik 23" descr="Ein Bild, das Text, Screenshot, Software, Diagramm enthält.">
            <a:extLst>
              <a:ext uri="{FF2B5EF4-FFF2-40B4-BE49-F238E27FC236}">
                <a16:creationId xmlns:a16="http://schemas.microsoft.com/office/drawing/2014/main" id="{5755A9C3-4662-BC8B-4A49-EDC851D25F37}"/>
              </a:ext>
            </a:extLst>
          </p:cNvPr>
          <p:cNvPicPr>
            <a:picLocks noChangeAspect="1"/>
          </p:cNvPicPr>
          <p:nvPr/>
        </p:nvPicPr>
        <p:blipFill rotWithShape="1">
          <a:blip r:embed="rId6">
            <a:extLst>
              <a:ext uri="{28A0092B-C50C-407E-A947-70E740481C1C}">
                <a14:useLocalDpi xmlns:a14="http://schemas.microsoft.com/office/drawing/2010/main" val="0"/>
              </a:ext>
            </a:extLst>
          </a:blip>
          <a:srcRect l="26986" t="24909" b="17087"/>
          <a:stretch/>
        </p:blipFill>
        <p:spPr>
          <a:xfrm>
            <a:off x="473868" y="7655612"/>
            <a:ext cx="8196264" cy="4198504"/>
          </a:xfrm>
          <a:prstGeom prst="rect">
            <a:avLst/>
          </a:prstGeom>
          <a:ln>
            <a:noFill/>
          </a:ln>
          <a:effectLst>
            <a:outerShdw blurRad="190500" algn="tl" rotWithShape="0">
              <a:srgbClr val="000000">
                <a:alpha val="70000"/>
              </a:srgbClr>
            </a:outerShdw>
          </a:effectLst>
        </p:spPr>
      </p:pic>
      <p:sp>
        <p:nvSpPr>
          <p:cNvPr id="2" name="Rechteck 1">
            <a:extLst>
              <a:ext uri="{FF2B5EF4-FFF2-40B4-BE49-F238E27FC236}">
                <a16:creationId xmlns:a16="http://schemas.microsoft.com/office/drawing/2014/main" id="{8E2F115C-FE98-AF10-D27C-8E8E4D822C25}"/>
              </a:ext>
            </a:extLst>
          </p:cNvPr>
          <p:cNvSpPr/>
          <p:nvPr/>
        </p:nvSpPr>
        <p:spPr>
          <a:xfrm>
            <a:off x="6894693" y="97464"/>
            <a:ext cx="738515" cy="101604"/>
          </a:xfrm>
          <a:prstGeom prst="rect">
            <a:avLst/>
          </a:prstGeom>
          <a:solidFill>
            <a:srgbClr val="AAC527"/>
          </a:solidFill>
          <a:ln>
            <a:noFill/>
          </a:ln>
          <a:effectLst>
            <a:glow rad="88900">
              <a:schemeClr val="tx1">
                <a:alpha val="15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800" b="1" dirty="0">
                <a:solidFill>
                  <a:schemeClr val="bg1"/>
                </a:solidFill>
              </a:rPr>
              <a:t>Instagram</a:t>
            </a:r>
          </a:p>
        </p:txBody>
      </p:sp>
      <p:sp>
        <p:nvSpPr>
          <p:cNvPr id="9" name="Textfeld 8">
            <a:extLst>
              <a:ext uri="{FF2B5EF4-FFF2-40B4-BE49-F238E27FC236}">
                <a16:creationId xmlns:a16="http://schemas.microsoft.com/office/drawing/2014/main" id="{7ED4D59D-30A6-3502-B4A0-E9397234A0F5}"/>
              </a:ext>
            </a:extLst>
          </p:cNvPr>
          <p:cNvSpPr txBox="1"/>
          <p:nvPr/>
        </p:nvSpPr>
        <p:spPr>
          <a:xfrm>
            <a:off x="3197971" y="17556975"/>
            <a:ext cx="2742410" cy="276999"/>
          </a:xfrm>
          <a:prstGeom prst="rect">
            <a:avLst/>
          </a:prstGeom>
          <a:noFill/>
        </p:spPr>
        <p:txBody>
          <a:bodyPr wrap="square" rtlCol="0">
            <a:spAutoFit/>
          </a:bodyPr>
          <a:lstStyle/>
          <a:p>
            <a:r>
              <a:rPr lang="de-DE" sz="1200" dirty="0">
                <a:solidFill>
                  <a:schemeClr val="bg1"/>
                </a:solidFill>
              </a:rPr>
              <a:t>Datenschutzerklärung     Impressum</a:t>
            </a:r>
          </a:p>
        </p:txBody>
      </p:sp>
    </p:spTree>
    <p:extLst>
      <p:ext uri="{BB962C8B-B14F-4D97-AF65-F5344CB8AC3E}">
        <p14:creationId xmlns:p14="http://schemas.microsoft.com/office/powerpoint/2010/main" val="7294648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4079</Words>
  <Application>Microsoft Office PowerPoint</Application>
  <PresentationFormat>Custom</PresentationFormat>
  <Paragraphs>294</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Christian Heine</dc:creator>
  <cp:lastModifiedBy>Sparwald, Gero</cp:lastModifiedBy>
  <cp:revision>132</cp:revision>
  <dcterms:created xsi:type="dcterms:W3CDTF">2024-05-11T22:14:33Z</dcterms:created>
  <dcterms:modified xsi:type="dcterms:W3CDTF">2024-06-12T14:46:20Z</dcterms:modified>
</cp:coreProperties>
</file>

<file path=docProps/thumbnail.jpeg>
</file>